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2.xml" ContentType="application/vnd.openxmlformats-officedocument.drawingml.chart+xml"/>
  <Override PartName="/ppt/charts/chart3.xml" ContentType="application/vnd.openxmlformats-officedocument.drawingml.chart+xml"/>
  <Override PartName="/ppt/charts/chart4.xml" ContentType="application/vnd.openxmlformats-officedocument.drawingml.chart+xml"/>
  <Override PartName="/ppt/charts/style1.xml" ContentType="application/vnd.ms-office.chartstyle+xml"/>
  <Override PartName="/ppt/charts/colors1.xml" ContentType="application/vnd.ms-office.chartcolorstyle+xml"/>
  <Override PartName="/ppt/charts/chart5.xml" ContentType="application/vnd.openxmlformats-officedocument.drawingml.chart+xml"/>
  <Override PartName="/ppt/charts/chart6.xml" ContentType="application/vnd.openxmlformats-officedocument.drawingml.chart+xml"/>
  <Override PartName="/ppt/charts/chart7.xml" ContentType="application/vnd.openxmlformats-officedocument.drawingml.chart+xml"/>
  <Override PartName="/ppt/charts/style2.xml" ContentType="application/vnd.ms-office.chartstyle+xml"/>
  <Override PartName="/ppt/charts/colors2.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9" r:id="rId3"/>
    <p:sldId id="289" r:id="rId4"/>
    <p:sldId id="280" r:id="rId5"/>
    <p:sldId id="260" r:id="rId6"/>
    <p:sldId id="261" r:id="rId7"/>
    <p:sldId id="262" r:id="rId8"/>
    <p:sldId id="281" r:id="rId9"/>
    <p:sldId id="292" r:id="rId10"/>
    <p:sldId id="286" r:id="rId11"/>
    <p:sldId id="266" r:id="rId12"/>
    <p:sldId id="291" r:id="rId13"/>
    <p:sldId id="285" r:id="rId14"/>
    <p:sldId id="267" r:id="rId15"/>
    <p:sldId id="288" r:id="rId16"/>
    <p:sldId id="290" r:id="rId17"/>
    <p:sldId id="268" r:id="rId18"/>
    <p:sldId id="269" r:id="rId19"/>
    <p:sldId id="270" r:id="rId20"/>
    <p:sldId id="271" r:id="rId21"/>
    <p:sldId id="282" r:id="rId22"/>
    <p:sldId id="283" r:id="rId23"/>
    <p:sldId id="284" r:id="rId24"/>
    <p:sldId id="275" r:id="rId25"/>
    <p:sldId id="277" r:id="rId26"/>
    <p:sldId id="278" r:id="rId27"/>
    <p:sldId id="279" r:id="rId28"/>
    <p:sldId id="258" r:id="rId29"/>
  </p:sldIdLst>
  <p:sldSz cx="9906000" cy="6858000" type="A4"/>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7C5A1D"/>
    <a:srgbClr val="576433"/>
    <a:srgbClr val="F9E5A0"/>
    <a:srgbClr val="FFAC00"/>
    <a:srgbClr val="F9F7E7"/>
    <a:srgbClr val="F5E19C"/>
    <a:srgbClr val="F9F7E8"/>
    <a:srgbClr val="7C5A1E"/>
    <a:srgbClr val="BF9D6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37CE84F3-28C3-443E-9E96-99CF82512B78}" styleName="Dark Style 1 - Accent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2005" autoAdjust="0"/>
    <p:restoredTop sz="94814" autoAdjust="0"/>
  </p:normalViewPr>
  <p:slideViewPr>
    <p:cSldViewPr snapToGrid="0">
      <p:cViewPr varScale="1">
        <p:scale>
          <a:sx n="77" d="100"/>
          <a:sy n="77" d="100"/>
        </p:scale>
        <p:origin x="480" y="5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MNC%20PMS%20-%20ppt%20file.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MNC%20PMS%20-%20ppt%20file.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file:///\\arspl.com\argdfs\Product\PMS%20Presentations%20-%20New%20format\All%20Excel%20Files%20-%20PPTs\MNC%20PMS%20-%20ppt%20file.xlsx" TargetMode="External"/><Relationship Id="rId2" Type="http://schemas.microsoft.com/office/2011/relationships/chartColorStyle" Target="colors1.xml"/><Relationship Id="rId1" Type="http://schemas.microsoft.com/office/2011/relationships/chartStyle" Target="style1.xml"/></Relationships>
</file>

<file path=ppt/charts/_rels/chart5.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Performance%20Report.xlsx" TargetMode="External"/></Relationships>
</file>

<file path=ppt/charts/_rels/chart6.xml.rels><?xml version="1.0" encoding="UTF-8" standalone="yes"?>
<Relationships xmlns="http://schemas.openxmlformats.org/package/2006/relationships"><Relationship Id="rId1" Type="http://schemas.openxmlformats.org/officeDocument/2006/relationships/oleObject" Target="file:///\\arspl.com\argdfs\Product\PMS%20Presentations%20-%20New%20format\All%20Excel%20Files%20-%20PPTs\Performance%20Report.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file:///\\arspl.com\argdfs\Product\PMS%20Presentations%20-%20New%20format\All%20Excel%20Files%20-%20PPTs\MNC%20PMS%20-%20ppt%20file.xlsx" TargetMode="External"/><Relationship Id="rId2" Type="http://schemas.microsoft.com/office/2011/relationships/chartColorStyle" Target="colors2.xml"/><Relationship Id="rId1" Type="http://schemas.microsoft.com/office/2011/relationships/chartStyle" Target="styl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vert="horz"/>
          <a:lstStyle/>
          <a:p>
            <a:pPr>
              <a:defRPr sz="1400"/>
            </a:pPr>
            <a:r>
              <a:rPr lang="en-US" sz="1400"/>
              <a:t>Annualised Return as on 31st Dec, 2024</a:t>
            </a:r>
          </a:p>
        </c:rich>
      </c:tx>
      <c:layout>
        <c:manualLayout>
          <c:xMode val="edge"/>
          <c:yMode val="edge"/>
          <c:x val="0.21633136427355196"/>
          <c:y val="2.4190907381604322E-2"/>
        </c:manualLayout>
      </c:layout>
      <c:overlay val="0"/>
      <c:spPr>
        <a:noFill/>
        <a:ln>
          <a:noFill/>
        </a:ln>
        <a:effectLst/>
      </c:spPr>
    </c:title>
    <c:autoTitleDeleted val="0"/>
    <c:plotArea>
      <c:layout>
        <c:manualLayout>
          <c:layoutTarget val="inner"/>
          <c:xMode val="edge"/>
          <c:yMode val="edge"/>
          <c:x val="1.6150793146144447E-2"/>
          <c:y val="7.2932274563517113E-2"/>
          <c:w val="0.96769841370771736"/>
          <c:h val="0.83907131984360894"/>
        </c:manualLayout>
      </c:layout>
      <c:barChart>
        <c:barDir val="col"/>
        <c:grouping val="clustered"/>
        <c:varyColors val="0"/>
        <c:ser>
          <c:idx val="0"/>
          <c:order val="0"/>
          <c:tx>
            <c:strRef>
              <c:f>'MNC Study'!$E$282</c:f>
              <c:strCache>
                <c:ptCount val="1"/>
                <c:pt idx="0">
                  <c:v>NIFTY MNC INDEX</c:v>
                </c:pt>
              </c:strCache>
            </c:strRef>
          </c:tx>
          <c:spPr>
            <a:solidFill>
              <a:srgbClr val="7C5E1E"/>
            </a:solidFill>
            <a:ln w="9525" cap="flat" cmpd="sng" algn="ctr">
              <a:solidFill>
                <a:schemeClr val="lt1">
                  <a:alpha val="50000"/>
                </a:schemeClr>
              </a:solidFill>
              <a:round/>
            </a:ln>
            <a:effectLst>
              <a:outerShdw blurRad="50800" dist="38100" dir="2700000" algn="tl" rotWithShape="0">
                <a:prstClr val="black">
                  <a:alpha val="40000"/>
                </a:prstClr>
              </a:outerShdw>
            </a:effectLst>
          </c:spPr>
          <c:invertIfNegative val="0"/>
          <c:dPt>
            <c:idx val="0"/>
            <c:invertIfNegative val="0"/>
            <c:bubble3D val="0"/>
            <c:spPr>
              <a:solidFill>
                <a:srgbClr val="576433"/>
              </a:solidFill>
              <a:ln w="9525" cap="flat" cmpd="sng" algn="ctr">
                <a:solidFill>
                  <a:schemeClr val="lt1">
                    <a:alpha val="50000"/>
                  </a:schemeClr>
                </a:solidFill>
                <a:round/>
              </a:ln>
              <a:effectLst>
                <a:outerShdw blurRad="508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1-F4B2-4F30-B7C9-A2E9A1AA4D1F}"/>
              </c:ext>
            </c:extLst>
          </c:dPt>
          <c:dPt>
            <c:idx val="1"/>
            <c:invertIfNegative val="0"/>
            <c:bubble3D val="0"/>
            <c:spPr>
              <a:solidFill>
                <a:srgbClr val="576433"/>
              </a:solidFill>
              <a:ln w="9525" cap="flat" cmpd="sng" algn="ctr">
                <a:solidFill>
                  <a:schemeClr val="lt1">
                    <a:alpha val="50000"/>
                  </a:schemeClr>
                </a:solidFill>
                <a:round/>
              </a:ln>
              <a:effectLst>
                <a:outerShdw blurRad="508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3-F4B2-4F30-B7C9-A2E9A1AA4D1F}"/>
              </c:ext>
            </c:extLst>
          </c:dPt>
          <c:dPt>
            <c:idx val="2"/>
            <c:invertIfNegative val="0"/>
            <c:bubble3D val="0"/>
            <c:spPr>
              <a:solidFill>
                <a:srgbClr val="576433"/>
              </a:solidFill>
              <a:ln w="9525" cap="flat" cmpd="sng" algn="ctr">
                <a:solidFill>
                  <a:schemeClr val="lt1">
                    <a:alpha val="50000"/>
                  </a:schemeClr>
                </a:solidFill>
                <a:round/>
              </a:ln>
              <a:effectLst>
                <a:outerShdw blurRad="50800" dist="38100" dir="2700000" algn="tl" rotWithShape="0">
                  <a:prstClr val="black">
                    <a:alpha val="40000"/>
                  </a:prstClr>
                </a:outerShdw>
              </a:effectLst>
            </c:spPr>
            <c:extLst xmlns:c16r2="http://schemas.microsoft.com/office/drawing/2015/06/chart">
              <c:ext xmlns:c16="http://schemas.microsoft.com/office/drawing/2014/chart" uri="{C3380CC4-5D6E-409C-BE32-E72D297353CC}">
                <c16:uniqueId val="{00000005-F4B2-4F30-B7C9-A2E9A1AA4D1F}"/>
              </c:ext>
            </c:extLst>
          </c:dPt>
          <c:dLbls>
            <c:spPr>
              <a:noFill/>
              <a:ln>
                <a:noFill/>
              </a:ln>
              <a:effectLst/>
            </c:spPr>
            <c:txPr>
              <a:bodyPr rot="0" vert="horz"/>
              <a:lstStyle/>
              <a:p>
                <a:pPr>
                  <a:defRPr sz="1200" b="1">
                    <a:solidFill>
                      <a:schemeClr val="bg1"/>
                    </a:solidFill>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'MNC Study'!$D$285:$D$287</c:f>
              <c:strCache>
                <c:ptCount val="3"/>
                <c:pt idx="0">
                  <c:v>10 Year</c:v>
                </c:pt>
                <c:pt idx="1">
                  <c:v>15 Year</c:v>
                </c:pt>
                <c:pt idx="2">
                  <c:v>20 Year</c:v>
                </c:pt>
              </c:strCache>
              <c:extLst xmlns:c16r2="http://schemas.microsoft.com/office/drawing/2015/06/chart"/>
            </c:strRef>
          </c:cat>
          <c:val>
            <c:numRef>
              <c:f>'MNC Study'!$E$285:$E$287</c:f>
              <c:numCache>
                <c:formatCode>0.0%</c:formatCode>
                <c:ptCount val="3"/>
                <c:pt idx="0">
                  <c:v>0.12122865513211245</c:v>
                </c:pt>
                <c:pt idx="1">
                  <c:v>0.12680481547066669</c:v>
                </c:pt>
                <c:pt idx="2">
                  <c:v>0.14909627594061736</c:v>
                </c:pt>
              </c:numCache>
              <c:extLst xmlns:c16r2="http://schemas.microsoft.com/office/drawing/2015/06/chart"/>
            </c:numRef>
          </c:val>
          <c:extLst xmlns:c16r2="http://schemas.microsoft.com/office/drawing/2015/06/chart">
            <c:ext xmlns:c16="http://schemas.microsoft.com/office/drawing/2014/chart" uri="{C3380CC4-5D6E-409C-BE32-E72D297353CC}">
              <c16:uniqueId val="{00000006-F4B2-4F30-B7C9-A2E9A1AA4D1F}"/>
            </c:ext>
          </c:extLst>
        </c:ser>
        <c:ser>
          <c:idx val="1"/>
          <c:order val="1"/>
          <c:tx>
            <c:strRef>
              <c:f>'MNC Study'!$F$282</c:f>
              <c:strCache>
                <c:ptCount val="1"/>
                <c:pt idx="0">
                  <c:v>NIFTY 50 INDEX</c:v>
                </c:pt>
              </c:strCache>
            </c:strRef>
          </c:tx>
          <c:spPr>
            <a:solidFill>
              <a:srgbClr val="BF9D61"/>
            </a:solidFill>
            <a:ln w="9525" cap="flat" cmpd="sng" algn="ctr">
              <a:solidFill>
                <a:schemeClr val="lt1">
                  <a:alpha val="50000"/>
                </a:schemeClr>
              </a:solidFill>
              <a:round/>
            </a:ln>
            <a:effectLst>
              <a:outerShdw blurRad="50800" dist="38100" dir="2700000" algn="tl" rotWithShape="0">
                <a:prstClr val="black">
                  <a:alpha val="40000"/>
                </a:prstClr>
              </a:outerShdw>
            </a:effectLst>
          </c:spPr>
          <c:invertIfNegative val="0"/>
          <c:dLbls>
            <c:spPr>
              <a:noFill/>
              <a:ln>
                <a:noFill/>
              </a:ln>
              <a:effectLst/>
            </c:spPr>
            <c:txPr>
              <a:bodyPr rot="0" vert="horz"/>
              <a:lstStyle/>
              <a:p>
                <a:pPr>
                  <a:defRPr sz="1200" b="1">
                    <a:solidFill>
                      <a:schemeClr val="bg1"/>
                    </a:solidFill>
                  </a:defRPr>
                </a:pPr>
                <a:endParaRPr lang="en-US"/>
              </a:p>
            </c:txPr>
            <c:dLblPos val="in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'MNC Study'!$D$285:$D$287</c:f>
              <c:strCache>
                <c:ptCount val="3"/>
                <c:pt idx="0">
                  <c:v>10 Year</c:v>
                </c:pt>
                <c:pt idx="1">
                  <c:v>15 Year</c:v>
                </c:pt>
                <c:pt idx="2">
                  <c:v>20 Year</c:v>
                </c:pt>
              </c:strCache>
              <c:extLst xmlns:c16r2="http://schemas.microsoft.com/office/drawing/2015/06/chart"/>
            </c:strRef>
          </c:cat>
          <c:val>
            <c:numRef>
              <c:f>'MNC Study'!$F$285:$F$287</c:f>
              <c:numCache>
                <c:formatCode>0.0%</c:formatCode>
                <c:ptCount val="3"/>
                <c:pt idx="0">
                  <c:v>0.11059668121670385</c:v>
                </c:pt>
                <c:pt idx="1">
                  <c:v>0.10622374009250923</c:v>
                </c:pt>
                <c:pt idx="2">
                  <c:v>0.12921957034762488</c:v>
                </c:pt>
              </c:numCache>
              <c:extLst xmlns:c16r2="http://schemas.microsoft.com/office/drawing/2015/06/chart"/>
            </c:numRef>
          </c:val>
          <c:extLst xmlns:c16r2="http://schemas.microsoft.com/office/drawing/2015/06/chart">
            <c:ext xmlns:c16="http://schemas.microsoft.com/office/drawing/2014/chart" uri="{C3380CC4-5D6E-409C-BE32-E72D297353CC}">
              <c16:uniqueId val="{00000007-F4B2-4F30-B7C9-A2E9A1AA4D1F}"/>
            </c:ext>
          </c:extLst>
        </c:ser>
        <c:dLbls>
          <c:showLegendKey val="0"/>
          <c:showVal val="1"/>
          <c:showCatName val="0"/>
          <c:showSerName val="0"/>
          <c:showPercent val="0"/>
          <c:showBubbleSize val="0"/>
        </c:dLbls>
        <c:gapWidth val="65"/>
        <c:axId val="1481242992"/>
        <c:axId val="1026351712"/>
      </c:barChart>
      <c:catAx>
        <c:axId val="1481242992"/>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vert="horz"/>
          <a:lstStyle/>
          <a:p>
            <a:pPr>
              <a:defRPr sz="1200"/>
            </a:pPr>
            <a:endParaRPr lang="en-US"/>
          </a:p>
        </c:txPr>
        <c:crossAx val="1026351712"/>
        <c:crosses val="autoZero"/>
        <c:auto val="1"/>
        <c:lblAlgn val="ctr"/>
        <c:lblOffset val="100"/>
        <c:noMultiLvlLbl val="0"/>
      </c:catAx>
      <c:valAx>
        <c:axId val="1026351712"/>
        <c:scaling>
          <c:orientation val="minMax"/>
          <c:max val="0.18000000000000002"/>
        </c:scaling>
        <c:delete val="1"/>
        <c:axPos val="l"/>
        <c:numFmt formatCode="0.0%" sourceLinked="1"/>
        <c:majorTickMark val="out"/>
        <c:minorTickMark val="none"/>
        <c:tickLblPos val="nextTo"/>
        <c:crossAx val="1481242992"/>
        <c:crosses val="autoZero"/>
        <c:crossBetween val="between"/>
      </c:valAx>
      <c:spPr>
        <a:noFill/>
        <a:ln>
          <a:noFill/>
        </a:ln>
        <a:effectLst/>
      </c:spPr>
    </c:plotArea>
    <c:legend>
      <c:legendPos val="t"/>
      <c:layout>
        <c:manualLayout>
          <c:xMode val="edge"/>
          <c:yMode val="edge"/>
          <c:x val="0.22223301043644414"/>
          <c:y val="0.10870815717574106"/>
          <c:w val="0.55858009440757161"/>
          <c:h val="6.0876298790176323E-2"/>
        </c:manualLayout>
      </c:layout>
      <c:overlay val="0"/>
      <c:spPr>
        <a:solidFill>
          <a:schemeClr val="lt1">
            <a:lumMod val="95000"/>
            <a:alpha val="39000"/>
          </a:schemeClr>
        </a:solidFill>
        <a:ln>
          <a:noFill/>
        </a:ln>
        <a:effectLst/>
      </c:spPr>
      <c:txPr>
        <a:bodyPr rot="0" vert="horz"/>
        <a:lstStyle/>
        <a:p>
          <a:pPr>
            <a:defRPr sz="1200"/>
          </a:pPr>
          <a:endParaRPr lang="en-US"/>
        </a:p>
      </c:txPr>
    </c:legend>
    <c:plotVisOnly val="1"/>
    <c:dispBlanksAs val="gap"/>
    <c:showDLblsOverMax val="0"/>
  </c:chart>
  <c:spPr>
    <a:noFill/>
    <a:ln w="9525" cap="flat" cmpd="sng" algn="ctr">
      <a:noFill/>
      <a:round/>
    </a:ln>
    <a:effectLst/>
  </c:spPr>
  <c:txPr>
    <a:bodyPr/>
    <a:lstStyle/>
    <a:p>
      <a:pPr>
        <a:defRPr sz="105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200">
                <a:solidFill>
                  <a:schemeClr val="bg1"/>
                </a:solidFill>
              </a:defRPr>
            </a:pPr>
            <a:r>
              <a:rPr lang="en-US" sz="1200">
                <a:solidFill>
                  <a:schemeClr val="bg1"/>
                </a:solidFill>
              </a:rPr>
              <a:t>Market Cap Allocation</a:t>
            </a:r>
          </a:p>
        </c:rich>
      </c:tx>
      <c:layout>
        <c:manualLayout>
          <c:xMode val="edge"/>
          <c:yMode val="edge"/>
          <c:x val="0.29258786874013087"/>
          <c:y val="2.860941292623596E-2"/>
        </c:manualLayout>
      </c:layout>
      <c:overlay val="0"/>
      <c:spPr>
        <a:solidFill>
          <a:srgbClr val="576433"/>
        </a:solidFill>
        <a:effectLst>
          <a:outerShdw blurRad="50800" dist="38100" dir="2700000" algn="tl" rotWithShape="0">
            <a:prstClr val="black">
              <a:alpha val="40000"/>
            </a:prstClr>
          </a:outerShdw>
        </a:effectLst>
      </c:spPr>
    </c:title>
    <c:autoTitleDeleted val="0"/>
    <c:view3D>
      <c:rotX val="30"/>
      <c:rotY val="0"/>
      <c:rAngAx val="0"/>
    </c:view3D>
    <c:floor>
      <c:thickness val="0"/>
    </c:floor>
    <c:sideWall>
      <c:thickness val="0"/>
    </c:sideWall>
    <c:backWall>
      <c:thickness val="0"/>
    </c:backWall>
    <c:plotArea>
      <c:layout>
        <c:manualLayout>
          <c:layoutTarget val="inner"/>
          <c:xMode val="edge"/>
          <c:yMode val="edge"/>
          <c:x val="7.0329953212219007E-2"/>
          <c:y val="0.14560072617318479"/>
          <c:w val="0.88773596342891203"/>
          <c:h val="0.81550927593332612"/>
        </c:manualLayout>
      </c:layout>
      <c:pie3DChart>
        <c:varyColors val="1"/>
        <c:ser>
          <c:idx val="0"/>
          <c:order val="0"/>
          <c:tx>
            <c:strRef>
              <c:f>'(8)Data(CPI)'!$M$11</c:f>
              <c:strCache>
                <c:ptCount val="1"/>
                <c:pt idx="0">
                  <c:v>% Allocation</c:v>
                </c:pt>
              </c:strCache>
            </c:strRef>
          </c:tx>
          <c:dPt>
            <c:idx val="0"/>
            <c:bubble3D val="0"/>
            <c:spPr>
              <a:solidFill>
                <a:srgbClr val="576433"/>
              </a:solidFill>
            </c:spPr>
            <c:extLst xmlns:c16r2="http://schemas.microsoft.com/office/drawing/2015/06/chart">
              <c:ext xmlns:c16="http://schemas.microsoft.com/office/drawing/2014/chart" uri="{C3380CC4-5D6E-409C-BE32-E72D297353CC}">
                <c16:uniqueId val="{00000001-DD8F-425A-9B40-C793E5FF8EE3}"/>
              </c:ext>
            </c:extLst>
          </c:dPt>
          <c:dPt>
            <c:idx val="1"/>
            <c:bubble3D val="0"/>
            <c:spPr>
              <a:solidFill>
                <a:srgbClr val="7C5E1E"/>
              </a:solidFill>
            </c:spPr>
            <c:extLst xmlns:c16r2="http://schemas.microsoft.com/office/drawing/2015/06/chart">
              <c:ext xmlns:c16="http://schemas.microsoft.com/office/drawing/2014/chart" uri="{C3380CC4-5D6E-409C-BE32-E72D297353CC}">
                <c16:uniqueId val="{00000003-DD8F-425A-9B40-C793E5FF8EE3}"/>
              </c:ext>
            </c:extLst>
          </c:dPt>
          <c:dPt>
            <c:idx val="2"/>
            <c:bubble3D val="0"/>
            <c:spPr>
              <a:solidFill>
                <a:srgbClr val="BF9D61"/>
              </a:solidFill>
            </c:spPr>
            <c:extLst xmlns:c16r2="http://schemas.microsoft.com/office/drawing/2015/06/chart">
              <c:ext xmlns:c16="http://schemas.microsoft.com/office/drawing/2014/chart" uri="{C3380CC4-5D6E-409C-BE32-E72D297353CC}">
                <c16:uniqueId val="{00000005-DD8F-425A-9B40-C793E5FF8EE3}"/>
              </c:ext>
            </c:extLst>
          </c:dPt>
          <c:dPt>
            <c:idx val="3"/>
            <c:bubble3D val="0"/>
            <c:spPr>
              <a:solidFill>
                <a:srgbClr val="D0CD90"/>
              </a:solidFill>
            </c:spPr>
            <c:extLst xmlns:c16r2="http://schemas.microsoft.com/office/drawing/2015/06/chart">
              <c:ext xmlns:c16="http://schemas.microsoft.com/office/drawing/2014/chart" uri="{C3380CC4-5D6E-409C-BE32-E72D297353CC}">
                <c16:uniqueId val="{00000007-DD8F-425A-9B40-C793E5FF8EE3}"/>
              </c:ext>
            </c:extLst>
          </c:dPt>
          <c:dLbls>
            <c:dLbl>
              <c:idx val="0"/>
              <c:layout>
                <c:manualLayout>
                  <c:x val="-0.21578680555555563"/>
                  <c:y val="0.14295734126984128"/>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1-DD8F-425A-9B40-C793E5FF8EE3}"/>
                </c:ext>
                <c:ext xmlns:c15="http://schemas.microsoft.com/office/drawing/2012/chart" uri="{CE6537A1-D6FC-4f65-9D91-7224C49458BB}">
                  <c15:layout>
                    <c:manualLayout>
                      <c:w val="0.27938249999999998"/>
                      <c:h val="0.23661309523809521"/>
                    </c:manualLayout>
                  </c15:layout>
                </c:ext>
              </c:extLst>
            </c:dLbl>
            <c:dLbl>
              <c:idx val="1"/>
              <c:layout>
                <c:manualLayout>
                  <c:x val="-0.14660444444444445"/>
                  <c:y val="-0.33190555555555562"/>
                </c:manualLayout>
              </c:layout>
              <c:spPr/>
              <c:txPr>
                <a:bodyPr/>
                <a:lstStyle/>
                <a:p>
                  <a:pPr algn="ctr">
                    <a:defRPr sz="1200" b="1">
                      <a:solidFill>
                        <a:schemeClr val="bg1"/>
                      </a:solidFill>
                    </a:defRPr>
                  </a:pPr>
                  <a:endParaRPr lang="en-US"/>
                </a:p>
              </c:txP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3-DD8F-425A-9B40-C793E5FF8EE3}"/>
                </c:ext>
                <c:ext xmlns:c15="http://schemas.microsoft.com/office/drawing/2012/chart" uri="{CE6537A1-D6FC-4f65-9D91-7224C49458BB}"/>
              </c:extLst>
            </c:dLbl>
            <c:dLbl>
              <c:idx val="2"/>
              <c:layout>
                <c:manualLayout>
                  <c:x val="0.16342597222222222"/>
                  <c:y val="7.9875396825396822E-2"/>
                </c:manualLayout>
              </c:layout>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5-DD8F-425A-9B40-C793E5FF8EE3}"/>
                </c:ext>
                <c:ext xmlns:c15="http://schemas.microsoft.com/office/drawing/2012/chart" uri="{CE6537A1-D6FC-4f65-9D91-7224C49458BB}">
                  <c15:layout>
                    <c:manualLayout>
                      <c:w val="0.24719583333333331"/>
                      <c:h val="0.18694801587301588"/>
                    </c:manualLayout>
                  </c15:layout>
                </c:ext>
              </c:extLst>
            </c:dLbl>
            <c:dLbl>
              <c:idx val="3"/>
              <c:layout>
                <c:manualLayout>
                  <c:x val="-3.4008093057858645E-2"/>
                  <c:y val="0.16825701290179634"/>
                </c:manualLayout>
              </c:layout>
              <c:tx>
                <c:rich>
                  <a:bodyPr/>
                  <a:lstStyle/>
                  <a:p>
                    <a:pPr>
                      <a:defRPr sz="1200" b="1">
                        <a:solidFill>
                          <a:schemeClr val="bg1"/>
                        </a:solidFill>
                      </a:defRPr>
                    </a:pPr>
                    <a:fld id="{88DD49C2-6979-4657-BEBC-36C0E1703603}" type="CATEGORYNAME">
                      <a:rPr lang="en-US" sz="1200" b="1">
                        <a:solidFill>
                          <a:schemeClr val="bg1"/>
                        </a:solidFill>
                      </a:rPr>
                      <a:pPr>
                        <a:defRPr sz="1200" b="1">
                          <a:solidFill>
                            <a:schemeClr val="bg1"/>
                          </a:solidFill>
                        </a:defRPr>
                      </a:pPr>
                      <a:t>[CATEGORY NAME]</a:t>
                    </a:fld>
                    <a:r>
                      <a:rPr lang="en-US" sz="1200" b="1">
                        <a:solidFill>
                          <a:schemeClr val="bg1"/>
                        </a:solidFill>
                      </a:rPr>
                      <a:t> </a:t>
                    </a:r>
                    <a:fld id="{DC97F59F-F4DD-4533-8C55-AF7E69B89B7D}" type="VALUE">
                      <a:rPr lang="en-US" sz="1200" b="1">
                        <a:solidFill>
                          <a:schemeClr val="bg1"/>
                        </a:solidFill>
                      </a:rPr>
                      <a:pPr>
                        <a:defRPr sz="1200" b="1">
                          <a:solidFill>
                            <a:schemeClr val="bg1"/>
                          </a:solidFill>
                        </a:defRPr>
                      </a:pPr>
                      <a:t>[VALUE]</a:t>
                    </a:fld>
                    <a:endParaRPr lang="en-US" sz="1200" b="1">
                      <a:solidFill>
                        <a:schemeClr val="bg1"/>
                      </a:solidFill>
                    </a:endParaRPr>
                  </a:p>
                </c:rich>
              </c:tx>
              <c:spPr/>
              <c:showLegendKey val="0"/>
              <c:showVal val="1"/>
              <c:showCatName val="1"/>
              <c:showSerName val="0"/>
              <c:showPercent val="0"/>
              <c:showBubbleSize val="0"/>
              <c:extLst xmlns:c16r2="http://schemas.microsoft.com/office/drawing/2015/06/chart">
                <c:ext xmlns:c16="http://schemas.microsoft.com/office/drawing/2014/chart" uri="{C3380CC4-5D6E-409C-BE32-E72D297353CC}">
                  <c16:uniqueId val="{00000007-DD8F-425A-9B40-C793E5FF8EE3}"/>
                </c:ext>
                <c:ext xmlns:c15="http://schemas.microsoft.com/office/drawing/2012/chart" uri="{CE6537A1-D6FC-4f65-9D91-7224C49458BB}">
                  <c15:layout>
                    <c:manualLayout>
                      <c:w val="0.14119222222222222"/>
                      <c:h val="0.17728809523809522"/>
                    </c:manualLayout>
                  </c15:layout>
                  <c15:dlblFieldTable/>
                  <c15:showDataLabelsRange val="0"/>
                </c:ext>
              </c:extLst>
            </c:dLbl>
            <c:spPr>
              <a:noFill/>
              <a:ln>
                <a:noFill/>
              </a:ln>
              <a:effectLst/>
            </c:spPr>
            <c:txPr>
              <a:bodyPr/>
              <a:lstStyle/>
              <a:p>
                <a:pPr>
                  <a:defRPr sz="1200" b="1">
                    <a:solidFill>
                      <a:schemeClr val="bg1"/>
                    </a:solidFill>
                  </a:defRPr>
                </a:pPr>
                <a:endParaRPr lang="en-US"/>
              </a:p>
            </c:txPr>
            <c:showLegendKey val="0"/>
            <c:showVal val="1"/>
            <c:showCatName val="1"/>
            <c:showSerName val="0"/>
            <c:showPercent val="0"/>
            <c:showBubbleSize val="0"/>
            <c:showLeaderLines val="0"/>
            <c:extLst xmlns:c16r2="http://schemas.microsoft.com/office/drawing/2015/06/chart">
              <c:ext xmlns:c15="http://schemas.microsoft.com/office/drawing/2012/chart" uri="{CE6537A1-D6FC-4f65-9D91-7224C49458BB}"/>
            </c:extLst>
          </c:dLbls>
          <c:cat>
            <c:strRef>
              <c:f>'(8)Data(CPI)'!$K$12:$K$15</c:f>
              <c:strCache>
                <c:ptCount val="4"/>
                <c:pt idx="0">
                  <c:v>Large Cap</c:v>
                </c:pt>
                <c:pt idx="1">
                  <c:v>Mid Cap</c:v>
                </c:pt>
                <c:pt idx="2">
                  <c:v>Small Cap</c:v>
                </c:pt>
                <c:pt idx="3">
                  <c:v>Cash</c:v>
                </c:pt>
              </c:strCache>
            </c:strRef>
          </c:cat>
          <c:val>
            <c:numRef>
              <c:f>'(8)Data(CPI)'!$M$12:$M$15</c:f>
              <c:numCache>
                <c:formatCode>0.0%</c:formatCode>
                <c:ptCount val="4"/>
                <c:pt idx="0">
                  <c:v>0.25169999999999998</c:v>
                </c:pt>
                <c:pt idx="1">
                  <c:v>0.39489999999999997</c:v>
                </c:pt>
                <c:pt idx="2">
                  <c:v>0.34540000000000004</c:v>
                </c:pt>
                <c:pt idx="3">
                  <c:v>8.0000000000000071E-3</c:v>
                </c:pt>
              </c:numCache>
            </c:numRef>
          </c:val>
          <c:extLst xmlns:c16r2="http://schemas.microsoft.com/office/drawing/2015/06/chart">
            <c:ext xmlns:c16="http://schemas.microsoft.com/office/drawing/2014/chart" uri="{C3380CC4-5D6E-409C-BE32-E72D297353CC}">
              <c16:uniqueId val="{00000008-DD8F-425A-9B40-C793E5FF8EE3}"/>
            </c:ext>
          </c:extLst>
        </c:ser>
        <c:dLbls>
          <c:showLegendKey val="0"/>
          <c:showVal val="0"/>
          <c:showCatName val="0"/>
          <c:showSerName val="0"/>
          <c:showPercent val="0"/>
          <c:showBubbleSize val="0"/>
          <c:showLeaderLines val="0"/>
        </c:dLbls>
      </c:pie3DChart>
      <c:spPr>
        <a:noFill/>
      </c:spPr>
    </c:plotArea>
    <c:plotVisOnly val="1"/>
    <c:dispBlanksAs val="zero"/>
    <c:showDLblsOverMax val="0"/>
  </c:chart>
  <c:spPr>
    <a:noFill/>
    <a:ln>
      <a:noFill/>
    </a:ln>
  </c:spPr>
  <c:txPr>
    <a:bodyPr/>
    <a:lstStyle/>
    <a:p>
      <a:pPr>
        <a:defRPr sz="9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ctr" rtl="0">
              <a:defRPr sz="1200">
                <a:solidFill>
                  <a:schemeClr val="bg1"/>
                </a:solidFill>
              </a:defRPr>
            </a:pPr>
            <a:r>
              <a:rPr lang="en-US" sz="1200">
                <a:solidFill>
                  <a:schemeClr val="bg1"/>
                </a:solidFill>
              </a:rPr>
              <a:t>Sector Allocation</a:t>
            </a:r>
          </a:p>
        </c:rich>
      </c:tx>
      <c:layout>
        <c:manualLayout>
          <c:xMode val="edge"/>
          <c:yMode val="edge"/>
          <c:x val="0.28694511693501001"/>
          <c:y val="1.7796792067658211E-2"/>
        </c:manualLayout>
      </c:layout>
      <c:overlay val="0"/>
      <c:spPr>
        <a:solidFill>
          <a:srgbClr val="576433"/>
        </a:solidFill>
        <a:effectLst>
          <a:outerShdw blurRad="50800" dist="38100" dir="2700000" algn="tl" rotWithShape="0">
            <a:prstClr val="black">
              <a:alpha val="40000"/>
            </a:prstClr>
          </a:outerShdw>
        </a:effectLst>
      </c:spPr>
    </c:title>
    <c:autoTitleDeleted val="0"/>
    <c:view3D>
      <c:rotX val="15"/>
      <c:rotY val="20"/>
      <c:rAngAx val="1"/>
    </c:view3D>
    <c:floor>
      <c:thickness val="0"/>
      <c:spPr>
        <a:solidFill>
          <a:srgbClr val="FAA01A"/>
        </a:solidFill>
        <a:ln>
          <a:solidFill>
            <a:srgbClr val="FAA01A"/>
          </a:solidFill>
        </a:ln>
      </c:spPr>
    </c:floor>
    <c:sideWall>
      <c:thickness val="0"/>
      <c:spPr>
        <a:noFill/>
        <a:ln>
          <a:noFill/>
        </a:ln>
      </c:spPr>
    </c:sideWall>
    <c:backWall>
      <c:thickness val="0"/>
      <c:spPr>
        <a:noFill/>
        <a:ln>
          <a:noFill/>
        </a:ln>
      </c:spPr>
    </c:backWall>
    <c:plotArea>
      <c:layout>
        <c:manualLayout>
          <c:layoutTarget val="inner"/>
          <c:xMode val="edge"/>
          <c:yMode val="edge"/>
          <c:x val="0.43292936890351391"/>
          <c:y val="9.8793584135316415E-2"/>
          <c:w val="0.52381165040937039"/>
          <c:h val="0.89342443861184018"/>
        </c:manualLayout>
      </c:layout>
      <c:bar3DChart>
        <c:barDir val="bar"/>
        <c:grouping val="clustered"/>
        <c:varyColors val="0"/>
        <c:ser>
          <c:idx val="0"/>
          <c:order val="0"/>
          <c:tx>
            <c:strRef>
              <c:f>'(8)Data(CPI)'!$I$11</c:f>
              <c:strCache>
                <c:ptCount val="1"/>
                <c:pt idx="0">
                  <c:v>Allocation</c:v>
                </c:pt>
              </c:strCache>
            </c:strRef>
          </c:tx>
          <c:spPr>
            <a:solidFill>
              <a:srgbClr val="576433"/>
            </a:solidFill>
          </c:spPr>
          <c:invertIfNegative val="0"/>
          <c:dPt>
            <c:idx val="0"/>
            <c:invertIfNegative val="0"/>
            <c:bubble3D val="0"/>
            <c:extLst xmlns:c16r2="http://schemas.microsoft.com/office/drawing/2015/06/chart">
              <c:ext xmlns:c16="http://schemas.microsoft.com/office/drawing/2014/chart" uri="{C3380CC4-5D6E-409C-BE32-E72D297353CC}">
                <c16:uniqueId val="{00000000-A3D6-4ADE-9FA4-1152AAA69683}"/>
              </c:ext>
            </c:extLst>
          </c:dPt>
          <c:dPt>
            <c:idx val="1"/>
            <c:invertIfNegative val="0"/>
            <c:bubble3D val="0"/>
            <c:extLst xmlns:c16r2="http://schemas.microsoft.com/office/drawing/2015/06/chart">
              <c:ext xmlns:c16="http://schemas.microsoft.com/office/drawing/2014/chart" uri="{C3380CC4-5D6E-409C-BE32-E72D297353CC}">
                <c16:uniqueId val="{00000001-A3D6-4ADE-9FA4-1152AAA69683}"/>
              </c:ext>
            </c:extLst>
          </c:dPt>
          <c:dPt>
            <c:idx val="2"/>
            <c:invertIfNegative val="0"/>
            <c:bubble3D val="0"/>
            <c:extLst xmlns:c16r2="http://schemas.microsoft.com/office/drawing/2015/06/chart">
              <c:ext xmlns:c16="http://schemas.microsoft.com/office/drawing/2014/chart" uri="{C3380CC4-5D6E-409C-BE32-E72D297353CC}">
                <c16:uniqueId val="{00000002-A3D6-4ADE-9FA4-1152AAA69683}"/>
              </c:ext>
            </c:extLst>
          </c:dPt>
          <c:dPt>
            <c:idx val="3"/>
            <c:invertIfNegative val="0"/>
            <c:bubble3D val="0"/>
            <c:extLst xmlns:c16r2="http://schemas.microsoft.com/office/drawing/2015/06/chart">
              <c:ext xmlns:c16="http://schemas.microsoft.com/office/drawing/2014/chart" uri="{C3380CC4-5D6E-409C-BE32-E72D297353CC}">
                <c16:uniqueId val="{00000003-A3D6-4ADE-9FA4-1152AAA69683}"/>
              </c:ext>
            </c:extLst>
          </c:dPt>
          <c:dLbls>
            <c:spPr>
              <a:noFill/>
              <a:ln>
                <a:noFill/>
              </a:ln>
              <a:effectLst/>
            </c:spPr>
            <c:txPr>
              <a:bodyPr/>
              <a:lstStyle/>
              <a:p>
                <a:pPr>
                  <a:defRPr sz="1000" b="1"/>
                </a:pPr>
                <a:endParaRPr lang="en-US"/>
              </a:p>
            </c:txPr>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pPr xmlns:c15="http://schemas.microsoft.com/office/drawing/2012/chart">
                  <a:prstGeom prst="rect">
                    <a:avLst/>
                  </a:prstGeom>
                </c15:spPr>
                <c15:showLeaderLines val="1"/>
              </c:ext>
            </c:extLst>
          </c:dLbls>
          <c:cat>
            <c:strRef>
              <c:f>'(8)Data(CPI)'!$H$12:$H$24</c:f>
              <c:strCache>
                <c:ptCount val="13"/>
                <c:pt idx="0">
                  <c:v>Capital Goods</c:v>
                </c:pt>
                <c:pt idx="1">
                  <c:v>FMCG</c:v>
                </c:pt>
                <c:pt idx="2">
                  <c:v>Automobile &amp; Ancillaries</c:v>
                </c:pt>
                <c:pt idx="3">
                  <c:v>Finance</c:v>
                </c:pt>
                <c:pt idx="4">
                  <c:v>Healthcare</c:v>
                </c:pt>
                <c:pt idx="5">
                  <c:v>Ratings</c:v>
                </c:pt>
                <c:pt idx="6">
                  <c:v>Infrastructure</c:v>
                </c:pt>
                <c:pt idx="7">
                  <c:v>Alcohol</c:v>
                </c:pt>
                <c:pt idx="8">
                  <c:v>Inds. Gases &amp; Fuels</c:v>
                </c:pt>
                <c:pt idx="9">
                  <c:v>Business Services</c:v>
                </c:pt>
                <c:pt idx="10">
                  <c:v>Consumer Durables</c:v>
                </c:pt>
                <c:pt idx="11">
                  <c:v>IT</c:v>
                </c:pt>
                <c:pt idx="12">
                  <c:v>Cash</c:v>
                </c:pt>
              </c:strCache>
            </c:strRef>
          </c:cat>
          <c:val>
            <c:numRef>
              <c:f>'(8)Data(CPI)'!$I$12:$I$24</c:f>
              <c:numCache>
                <c:formatCode>0.0%</c:formatCode>
                <c:ptCount val="13"/>
                <c:pt idx="0">
                  <c:v>0.2432</c:v>
                </c:pt>
                <c:pt idx="1">
                  <c:v>0.14329999999999998</c:v>
                </c:pt>
                <c:pt idx="2">
                  <c:v>0.13089999999999999</c:v>
                </c:pt>
                <c:pt idx="3">
                  <c:v>7.6499999999999999E-2</c:v>
                </c:pt>
                <c:pt idx="4">
                  <c:v>6.5699999999999995E-2</c:v>
                </c:pt>
                <c:pt idx="5">
                  <c:v>5.91E-2</c:v>
                </c:pt>
                <c:pt idx="6">
                  <c:v>5.0599999999999999E-2</c:v>
                </c:pt>
                <c:pt idx="7">
                  <c:v>4.7399999999999998E-2</c:v>
                </c:pt>
                <c:pt idx="8">
                  <c:v>4.7E-2</c:v>
                </c:pt>
                <c:pt idx="9">
                  <c:v>4.6399999999999997E-2</c:v>
                </c:pt>
                <c:pt idx="10">
                  <c:v>4.5699999999999998E-2</c:v>
                </c:pt>
                <c:pt idx="11">
                  <c:v>3.6200000000000003E-2</c:v>
                </c:pt>
                <c:pt idx="12">
                  <c:v>8.0999999999999996E-3</c:v>
                </c:pt>
              </c:numCache>
            </c:numRef>
          </c:val>
          <c:extLst xmlns:c16r2="http://schemas.microsoft.com/office/drawing/2015/06/chart">
            <c:ext xmlns:c16="http://schemas.microsoft.com/office/drawing/2014/chart" uri="{C3380CC4-5D6E-409C-BE32-E72D297353CC}">
              <c16:uniqueId val="{00000004-A3D6-4ADE-9FA4-1152AAA69683}"/>
            </c:ext>
          </c:extLst>
        </c:ser>
        <c:dLbls>
          <c:showLegendKey val="0"/>
          <c:showVal val="1"/>
          <c:showCatName val="0"/>
          <c:showSerName val="0"/>
          <c:showPercent val="0"/>
          <c:showBubbleSize val="0"/>
        </c:dLbls>
        <c:gapWidth val="135"/>
        <c:gapDepth val="166"/>
        <c:shape val="cylinder"/>
        <c:axId val="1426487280"/>
        <c:axId val="1426481296"/>
        <c:axId val="0"/>
      </c:bar3DChart>
      <c:catAx>
        <c:axId val="1426487280"/>
        <c:scaling>
          <c:orientation val="maxMin"/>
        </c:scaling>
        <c:delete val="0"/>
        <c:axPos val="l"/>
        <c:numFmt formatCode="General" sourceLinked="0"/>
        <c:majorTickMark val="out"/>
        <c:minorTickMark val="none"/>
        <c:tickLblPos val="nextTo"/>
        <c:spPr>
          <a:ln>
            <a:solidFill>
              <a:srgbClr val="FAA01A"/>
            </a:solidFill>
          </a:ln>
        </c:spPr>
        <c:txPr>
          <a:bodyPr/>
          <a:lstStyle/>
          <a:p>
            <a:pPr algn="ctr">
              <a:defRPr sz="1000"/>
            </a:pPr>
            <a:endParaRPr lang="en-US"/>
          </a:p>
        </c:txPr>
        <c:crossAx val="1426481296"/>
        <c:crosses val="autoZero"/>
        <c:auto val="1"/>
        <c:lblAlgn val="ctr"/>
        <c:lblOffset val="100"/>
        <c:noMultiLvlLbl val="0"/>
      </c:catAx>
      <c:valAx>
        <c:axId val="1426481296"/>
        <c:scaling>
          <c:orientation val="minMax"/>
          <c:max val="0.30000000000000004"/>
          <c:min val="0"/>
        </c:scaling>
        <c:delete val="1"/>
        <c:axPos val="t"/>
        <c:numFmt formatCode="0%" sourceLinked="0"/>
        <c:majorTickMark val="out"/>
        <c:minorTickMark val="none"/>
        <c:tickLblPos val="nextTo"/>
        <c:crossAx val="1426487280"/>
        <c:crosses val="autoZero"/>
        <c:crossBetween val="between"/>
        <c:majorUnit val="5.000000000000001E-2"/>
      </c:valAx>
    </c:plotArea>
    <c:plotVisOnly val="1"/>
    <c:dispBlanksAs val="gap"/>
    <c:showDLblsOverMax val="0"/>
  </c:chart>
  <c:spPr>
    <a:noFill/>
    <a:ln>
      <a:noFill/>
    </a:ln>
  </c:spPr>
  <c:txPr>
    <a:bodyPr/>
    <a:lstStyle/>
    <a:p>
      <a:pPr>
        <a:defRPr sz="9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5.2393140068254046E-2"/>
          <c:y val="0.16189988156405979"/>
          <c:w val="0.92042123113538998"/>
          <c:h val="0.68564424603174601"/>
        </c:manualLayout>
      </c:layout>
      <c:lineChart>
        <c:grouping val="standard"/>
        <c:varyColors val="0"/>
        <c:ser>
          <c:idx val="2"/>
          <c:order val="0"/>
          <c:tx>
            <c:strRef>
              <c:f>'Alpha chart(CP)'!$F$1</c:f>
              <c:strCache>
                <c:ptCount val="1"/>
                <c:pt idx="0">
                  <c:v>MNC PMS</c:v>
                </c:pt>
              </c:strCache>
            </c:strRef>
          </c:tx>
          <c:spPr>
            <a:ln w="28575" cap="rnd">
              <a:solidFill>
                <a:srgbClr val="576433"/>
              </a:solidFill>
              <a:round/>
            </a:ln>
            <a:effectLst/>
          </c:spPr>
          <c:marker>
            <c:symbol val="none"/>
          </c:marker>
          <c:cat>
            <c:numRef>
              <c:f>'Alpha chart(CP)'!$A$2:$A$50</c:f>
              <c:numCache>
                <c:formatCode>m/d/yyyy</c:formatCode>
                <c:ptCount val="49"/>
                <c:pt idx="0">
                  <c:v>44834</c:v>
                </c:pt>
                <c:pt idx="1">
                  <c:v>44865</c:v>
                </c:pt>
                <c:pt idx="2">
                  <c:v>44895</c:v>
                </c:pt>
                <c:pt idx="3">
                  <c:v>44926</c:v>
                </c:pt>
                <c:pt idx="4">
                  <c:v>44957</c:v>
                </c:pt>
                <c:pt idx="5">
                  <c:v>44985</c:v>
                </c:pt>
                <c:pt idx="6">
                  <c:v>45016</c:v>
                </c:pt>
                <c:pt idx="7">
                  <c:v>45046</c:v>
                </c:pt>
                <c:pt idx="8">
                  <c:v>45077</c:v>
                </c:pt>
                <c:pt idx="9">
                  <c:v>45107</c:v>
                </c:pt>
                <c:pt idx="10">
                  <c:v>45138</c:v>
                </c:pt>
                <c:pt idx="11">
                  <c:v>45169</c:v>
                </c:pt>
                <c:pt idx="12">
                  <c:v>45199</c:v>
                </c:pt>
                <c:pt idx="13">
                  <c:v>45230</c:v>
                </c:pt>
                <c:pt idx="14">
                  <c:v>45260</c:v>
                </c:pt>
                <c:pt idx="15">
                  <c:v>45291</c:v>
                </c:pt>
                <c:pt idx="16">
                  <c:v>45322</c:v>
                </c:pt>
                <c:pt idx="17">
                  <c:v>45351</c:v>
                </c:pt>
                <c:pt idx="18">
                  <c:v>45382</c:v>
                </c:pt>
                <c:pt idx="19">
                  <c:v>45412</c:v>
                </c:pt>
                <c:pt idx="20">
                  <c:v>45443</c:v>
                </c:pt>
                <c:pt idx="21">
                  <c:v>45473</c:v>
                </c:pt>
                <c:pt idx="22">
                  <c:v>45504</c:v>
                </c:pt>
                <c:pt idx="23">
                  <c:v>45535</c:v>
                </c:pt>
                <c:pt idx="24">
                  <c:v>45565</c:v>
                </c:pt>
                <c:pt idx="25">
                  <c:v>45596</c:v>
                </c:pt>
                <c:pt idx="26">
                  <c:v>45626</c:v>
                </c:pt>
                <c:pt idx="27">
                  <c:v>45657</c:v>
                </c:pt>
                <c:pt idx="28">
                  <c:v>45688</c:v>
                </c:pt>
                <c:pt idx="29">
                  <c:v>45716</c:v>
                </c:pt>
                <c:pt idx="30">
                  <c:v>45747</c:v>
                </c:pt>
                <c:pt idx="31">
                  <c:v>45777</c:v>
                </c:pt>
                <c:pt idx="32">
                  <c:v>45808</c:v>
                </c:pt>
                <c:pt idx="33">
                  <c:v>45838</c:v>
                </c:pt>
                <c:pt idx="34">
                  <c:v>45869</c:v>
                </c:pt>
                <c:pt idx="35">
                  <c:v>45900</c:v>
                </c:pt>
                <c:pt idx="36">
                  <c:v>45930</c:v>
                </c:pt>
                <c:pt idx="37">
                  <c:v>45961</c:v>
                </c:pt>
                <c:pt idx="38">
                  <c:v>45991</c:v>
                </c:pt>
                <c:pt idx="39">
                  <c:v>46022</c:v>
                </c:pt>
                <c:pt idx="40">
                  <c:v>46053</c:v>
                </c:pt>
                <c:pt idx="41">
                  <c:v>46081</c:v>
                </c:pt>
                <c:pt idx="42">
                  <c:v>46112</c:v>
                </c:pt>
                <c:pt idx="43">
                  <c:v>46142</c:v>
                </c:pt>
                <c:pt idx="44">
                  <c:v>46173</c:v>
                </c:pt>
                <c:pt idx="45">
                  <c:v>46203</c:v>
                </c:pt>
                <c:pt idx="46">
                  <c:v>46234</c:v>
                </c:pt>
                <c:pt idx="47">
                  <c:v>46265</c:v>
                </c:pt>
                <c:pt idx="48">
                  <c:v>46295</c:v>
                </c:pt>
              </c:numCache>
            </c:numRef>
          </c:cat>
          <c:val>
            <c:numRef>
              <c:f>'Alpha chart(CP)'!$F$2:$F$50</c:f>
              <c:numCache>
                <c:formatCode>General</c:formatCode>
                <c:ptCount val="49"/>
                <c:pt idx="0">
                  <c:v>100</c:v>
                </c:pt>
                <c:pt idx="1">
                  <c:v>98.789885124024437</c:v>
                </c:pt>
                <c:pt idx="2">
                  <c:v>98.771162518240132</c:v>
                </c:pt>
                <c:pt idx="3">
                  <c:v>96.284069653361584</c:v>
                </c:pt>
                <c:pt idx="4">
                  <c:v>93.52593741502605</c:v>
                </c:pt>
                <c:pt idx="5">
                  <c:v>94.028371360850855</c:v>
                </c:pt>
                <c:pt idx="6">
                  <c:v>94.457040351130914</c:v>
                </c:pt>
                <c:pt idx="7">
                  <c:v>96.713275045757982</c:v>
                </c:pt>
                <c:pt idx="8">
                  <c:v>100.87315225755664</c:v>
                </c:pt>
                <c:pt idx="9">
                  <c:v>105.08310285812182</c:v>
                </c:pt>
                <c:pt idx="10">
                  <c:v>108.72533026784414</c:v>
                </c:pt>
                <c:pt idx="11">
                  <c:v>111.77256717766902</c:v>
                </c:pt>
                <c:pt idx="12">
                  <c:v>109.85251231601876</c:v>
                </c:pt>
                <c:pt idx="13">
                  <c:v>106.73890586659644</c:v>
                </c:pt>
                <c:pt idx="14">
                  <c:v>113.54834971997417</c:v>
                </c:pt>
                <c:pt idx="15">
                  <c:v>118.45174306823485</c:v>
                </c:pt>
                <c:pt idx="16">
                  <c:v>117.86542051661021</c:v>
                </c:pt>
                <c:pt idx="17">
                  <c:v>119.2153593956847</c:v>
                </c:pt>
                <c:pt idx="18">
                  <c:v>120.38074529595704</c:v>
                </c:pt>
                <c:pt idx="19">
                  <c:v>124.49559660264511</c:v>
                </c:pt>
                <c:pt idx="20">
                  <c:v>131.58688752287614</c:v>
                </c:pt>
                <c:pt idx="21">
                  <c:v>142.94375960607724</c:v>
                </c:pt>
                <c:pt idx="22">
                  <c:v>146.33261653859824</c:v>
                </c:pt>
                <c:pt idx="23">
                  <c:v>145.05556796083678</c:v>
                </c:pt>
                <c:pt idx="24">
                  <c:v>146.14961068588696</c:v>
                </c:pt>
                <c:pt idx="25">
                  <c:v>141.81073543772666</c:v>
                </c:pt>
                <c:pt idx="26">
                  <c:v>140.15026667328777</c:v>
                </c:pt>
                <c:pt idx="27">
                  <c:v>134.04786499872776</c:v>
                </c:pt>
                <c:pt idx="28">
                  <c:v>125.04398453246412</c:v>
                </c:pt>
                <c:pt idx="29">
                  <c:v>115.57587418680808</c:v>
                </c:pt>
                <c:pt idx="30">
                  <c:v>121.86019048883163</c:v>
                </c:pt>
                <c:pt idx="31">
                  <c:v>122.74487868556217</c:v>
                </c:pt>
                <c:pt idx="32">
                  <c:v>132.2188399213255</c:v>
                </c:pt>
                <c:pt idx="33">
                  <c:v>140.53323723419669</c:v>
                </c:pt>
                <c:pt idx="34">
                  <c:v>135.82279514589476</c:v>
                </c:pt>
                <c:pt idx="35">
                  <c:v>134.13556797808653</c:v>
                </c:pt>
                <c:pt idx="36">
                  <c:v>134.63385822423291</c:v>
                </c:pt>
                <c:pt idx="37">
                  <c:v>135.80018043282064</c:v>
                </c:pt>
                <c:pt idx="38">
                  <c:v>132.22874763971208</c:v>
                </c:pt>
                <c:pt idx="39">
                  <c:v>128.26371678419571</c:v>
                </c:pt>
                <c:pt idx="40">
                  <c:v>124.13248621737299</c:v>
                </c:pt>
                <c:pt idx="41">
                  <c:v>127.81261116555085</c:v>
                </c:pt>
                <c:pt idx="42">
                  <c:v>113.76978592962566</c:v>
                </c:pt>
                <c:pt idx="43">
                  <c:v>132.0414805430118</c:v>
                </c:pt>
                <c:pt idx="44">
                  <c:v>133.7566670271016</c:v>
                </c:pt>
                <c:pt idx="45">
                  <c:v>137.45025184768508</c:v>
                </c:pt>
                <c:pt idx="46">
                  <c:v>139.45918233819162</c:v>
                </c:pt>
                <c:pt idx="47">
                  <c:v>139.67299547912</c:v>
                </c:pt>
                <c:pt idx="48">
                  <c:v>139.67299547912</c:v>
                </c:pt>
              </c:numCache>
            </c:numRef>
          </c:val>
          <c:smooth val="0"/>
          <c:extLst xmlns:c16r2="http://schemas.microsoft.com/office/drawing/2015/06/chart">
            <c:ext xmlns:c16="http://schemas.microsoft.com/office/drawing/2014/chart" uri="{C3380CC4-5D6E-409C-BE32-E72D297353CC}">
              <c16:uniqueId val="{00000000-DE84-42D1-A292-EF78394249FF}"/>
            </c:ext>
          </c:extLst>
        </c:ser>
        <c:ser>
          <c:idx val="0"/>
          <c:order val="1"/>
          <c:tx>
            <c:strRef>
              <c:f>'Alpha chart(CP)'!$B$1</c:f>
              <c:strCache>
                <c:ptCount val="1"/>
                <c:pt idx="0">
                  <c:v>Nifty MNC</c:v>
                </c:pt>
              </c:strCache>
            </c:strRef>
          </c:tx>
          <c:spPr>
            <a:ln w="28575" cap="rnd">
              <a:solidFill>
                <a:srgbClr val="BF9D61"/>
              </a:solidFill>
              <a:round/>
            </a:ln>
            <a:effectLst/>
          </c:spPr>
          <c:marker>
            <c:symbol val="none"/>
          </c:marker>
          <c:cat>
            <c:numRef>
              <c:f>'Alpha chart(CP)'!$A$2:$A$50</c:f>
              <c:numCache>
                <c:formatCode>m/d/yyyy</c:formatCode>
                <c:ptCount val="49"/>
                <c:pt idx="0">
                  <c:v>44834</c:v>
                </c:pt>
                <c:pt idx="1">
                  <c:v>44865</c:v>
                </c:pt>
                <c:pt idx="2">
                  <c:v>44895</c:v>
                </c:pt>
                <c:pt idx="3">
                  <c:v>44926</c:v>
                </c:pt>
                <c:pt idx="4">
                  <c:v>44957</c:v>
                </c:pt>
                <c:pt idx="5">
                  <c:v>44985</c:v>
                </c:pt>
                <c:pt idx="6">
                  <c:v>45016</c:v>
                </c:pt>
                <c:pt idx="7">
                  <c:v>45046</c:v>
                </c:pt>
                <c:pt idx="8">
                  <c:v>45077</c:v>
                </c:pt>
                <c:pt idx="9">
                  <c:v>45107</c:v>
                </c:pt>
                <c:pt idx="10">
                  <c:v>45138</c:v>
                </c:pt>
                <c:pt idx="11">
                  <c:v>45169</c:v>
                </c:pt>
                <c:pt idx="12">
                  <c:v>45199</c:v>
                </c:pt>
                <c:pt idx="13">
                  <c:v>45230</c:v>
                </c:pt>
                <c:pt idx="14">
                  <c:v>45260</c:v>
                </c:pt>
                <c:pt idx="15">
                  <c:v>45291</c:v>
                </c:pt>
                <c:pt idx="16">
                  <c:v>45322</c:v>
                </c:pt>
                <c:pt idx="17">
                  <c:v>45351</c:v>
                </c:pt>
                <c:pt idx="18">
                  <c:v>45382</c:v>
                </c:pt>
                <c:pt idx="19">
                  <c:v>45412</c:v>
                </c:pt>
                <c:pt idx="20">
                  <c:v>45443</c:v>
                </c:pt>
                <c:pt idx="21">
                  <c:v>45473</c:v>
                </c:pt>
                <c:pt idx="22">
                  <c:v>45504</c:v>
                </c:pt>
                <c:pt idx="23">
                  <c:v>45535</c:v>
                </c:pt>
                <c:pt idx="24">
                  <c:v>45565</c:v>
                </c:pt>
                <c:pt idx="25">
                  <c:v>45596</c:v>
                </c:pt>
                <c:pt idx="26">
                  <c:v>45626</c:v>
                </c:pt>
                <c:pt idx="27">
                  <c:v>45657</c:v>
                </c:pt>
                <c:pt idx="28">
                  <c:v>45688</c:v>
                </c:pt>
                <c:pt idx="29">
                  <c:v>45716</c:v>
                </c:pt>
                <c:pt idx="30">
                  <c:v>45747</c:v>
                </c:pt>
                <c:pt idx="31">
                  <c:v>45777</c:v>
                </c:pt>
                <c:pt idx="32">
                  <c:v>45808</c:v>
                </c:pt>
                <c:pt idx="33">
                  <c:v>45838</c:v>
                </c:pt>
                <c:pt idx="34">
                  <c:v>45869</c:v>
                </c:pt>
                <c:pt idx="35">
                  <c:v>45900</c:v>
                </c:pt>
                <c:pt idx="36">
                  <c:v>45930</c:v>
                </c:pt>
                <c:pt idx="37">
                  <c:v>45961</c:v>
                </c:pt>
                <c:pt idx="38">
                  <c:v>45991</c:v>
                </c:pt>
                <c:pt idx="39">
                  <c:v>46022</c:v>
                </c:pt>
                <c:pt idx="40">
                  <c:v>46053</c:v>
                </c:pt>
                <c:pt idx="41">
                  <c:v>46081</c:v>
                </c:pt>
                <c:pt idx="42">
                  <c:v>46112</c:v>
                </c:pt>
                <c:pt idx="43">
                  <c:v>46142</c:v>
                </c:pt>
                <c:pt idx="44">
                  <c:v>46173</c:v>
                </c:pt>
                <c:pt idx="45">
                  <c:v>46203</c:v>
                </c:pt>
                <c:pt idx="46">
                  <c:v>46234</c:v>
                </c:pt>
                <c:pt idx="47">
                  <c:v>46265</c:v>
                </c:pt>
                <c:pt idx="48">
                  <c:v>46295</c:v>
                </c:pt>
              </c:numCache>
            </c:numRef>
          </c:cat>
          <c:val>
            <c:numRef>
              <c:f>'Alpha chart(CP)'!$B$2:$B$50</c:f>
              <c:numCache>
                <c:formatCode>General</c:formatCode>
                <c:ptCount val="49"/>
                <c:pt idx="0">
                  <c:v>100</c:v>
                </c:pt>
                <c:pt idx="1">
                  <c:v>101.02421636158363</c:v>
                </c:pt>
                <c:pt idx="2">
                  <c:v>103.36694955030381</c:v>
                </c:pt>
                <c:pt idx="3">
                  <c:v>99.967271758572124</c:v>
                </c:pt>
                <c:pt idx="4">
                  <c:v>98.260329058365372</c:v>
                </c:pt>
                <c:pt idx="5">
                  <c:v>96.457484999556016</c:v>
                </c:pt>
                <c:pt idx="6">
                  <c:v>97.093275488069423</c:v>
                </c:pt>
                <c:pt idx="7">
                  <c:v>100.52669635042051</c:v>
                </c:pt>
                <c:pt idx="8">
                  <c:v>105.54933972675724</c:v>
                </c:pt>
                <c:pt idx="9">
                  <c:v>110.81706435285609</c:v>
                </c:pt>
                <c:pt idx="10">
                  <c:v>114.12261673707044</c:v>
                </c:pt>
                <c:pt idx="11">
                  <c:v>111.25902246578123</c:v>
                </c:pt>
                <c:pt idx="12">
                  <c:v>111.44245284215599</c:v>
                </c:pt>
                <c:pt idx="13">
                  <c:v>110.17619971838491</c:v>
                </c:pt>
                <c:pt idx="14">
                  <c:v>115.00475701183544</c:v>
                </c:pt>
                <c:pt idx="15">
                  <c:v>122.83670129771282</c:v>
                </c:pt>
                <c:pt idx="16">
                  <c:v>123.33396760157804</c:v>
                </c:pt>
                <c:pt idx="17">
                  <c:v>127.31362027628725</c:v>
                </c:pt>
                <c:pt idx="18">
                  <c:v>131.28667656125128</c:v>
                </c:pt>
                <c:pt idx="19">
                  <c:v>137.36423488221638</c:v>
                </c:pt>
                <c:pt idx="20">
                  <c:v>144.87092641219826</c:v>
                </c:pt>
                <c:pt idx="21">
                  <c:v>154.06324922936409</c:v>
                </c:pt>
                <c:pt idx="22">
                  <c:v>158.85019852596059</c:v>
                </c:pt>
                <c:pt idx="23">
                  <c:v>157.17522294528803</c:v>
                </c:pt>
                <c:pt idx="24">
                  <c:v>165.32582359731578</c:v>
                </c:pt>
                <c:pt idx="25">
                  <c:v>148.3434181984245</c:v>
                </c:pt>
                <c:pt idx="26">
                  <c:v>146.39925917469017</c:v>
                </c:pt>
                <c:pt idx="27">
                  <c:v>141.73358196648527</c:v>
                </c:pt>
                <c:pt idx="28">
                  <c:v>139.35330009767733</c:v>
                </c:pt>
                <c:pt idx="29">
                  <c:v>126.52078497037968</c:v>
                </c:pt>
                <c:pt idx="30">
                  <c:v>133.15320115183113</c:v>
                </c:pt>
                <c:pt idx="31">
                  <c:v>137.08160495236646</c:v>
                </c:pt>
                <c:pt idx="32">
                  <c:v>142.66367292055156</c:v>
                </c:pt>
                <c:pt idx="33">
                  <c:v>146.83411348327436</c:v>
                </c:pt>
                <c:pt idx="34">
                  <c:v>145.86571272722659</c:v>
                </c:pt>
                <c:pt idx="35">
                  <c:v>148.86301074450407</c:v>
                </c:pt>
                <c:pt idx="36">
                  <c:v>151.36152021412897</c:v>
                </c:pt>
                <c:pt idx="37">
                  <c:v>153.26432494830715</c:v>
                </c:pt>
                <c:pt idx="38">
                  <c:v>154.21572731539624</c:v>
                </c:pt>
                <c:pt idx="39">
                  <c:v>155.10700105288529</c:v>
                </c:pt>
                <c:pt idx="40">
                  <c:v>154.35272925625708</c:v>
                </c:pt>
                <c:pt idx="41">
                  <c:v>160.86615671499791</c:v>
                </c:pt>
                <c:pt idx="42">
                  <c:v>141.01685884994481</c:v>
                </c:pt>
                <c:pt idx="43">
                  <c:v>161.79726249825575</c:v>
                </c:pt>
                <c:pt idx="44">
                  <c:v>164.68597379203612</c:v>
                </c:pt>
                <c:pt idx="45">
                  <c:v>164.98255762327003</c:v>
                </c:pt>
                <c:pt idx="46">
                  <c:v>167.73172990321069</c:v>
                </c:pt>
                <c:pt idx="47">
                  <c:v>167.6170542045642</c:v>
                </c:pt>
                <c:pt idx="48">
                  <c:v>153.92675470309905</c:v>
                </c:pt>
              </c:numCache>
            </c:numRef>
          </c:val>
          <c:smooth val="0"/>
          <c:extLst xmlns:c16r2="http://schemas.microsoft.com/office/drawing/2015/06/chart">
            <c:ext xmlns:c16="http://schemas.microsoft.com/office/drawing/2014/chart" uri="{C3380CC4-5D6E-409C-BE32-E72D297353CC}">
              <c16:uniqueId val="{00000001-DE84-42D1-A292-EF78394249FF}"/>
            </c:ext>
          </c:extLst>
        </c:ser>
        <c:ser>
          <c:idx val="1"/>
          <c:order val="2"/>
          <c:tx>
            <c:strRef>
              <c:f>'Alpha chart(CP)'!$D$1</c:f>
              <c:strCache>
                <c:ptCount val="1"/>
                <c:pt idx="0">
                  <c:v>Nifty 50</c:v>
                </c:pt>
              </c:strCache>
            </c:strRef>
          </c:tx>
          <c:spPr>
            <a:ln w="28575" cap="rnd">
              <a:solidFill>
                <a:srgbClr val="7C5E1E"/>
              </a:solidFill>
              <a:round/>
            </a:ln>
            <a:effectLst/>
          </c:spPr>
          <c:marker>
            <c:symbol val="none"/>
          </c:marker>
          <c:cat>
            <c:numRef>
              <c:f>'Alpha chart(CP)'!$A$2:$A$50</c:f>
              <c:numCache>
                <c:formatCode>m/d/yyyy</c:formatCode>
                <c:ptCount val="49"/>
                <c:pt idx="0">
                  <c:v>44834</c:v>
                </c:pt>
                <c:pt idx="1">
                  <c:v>44865</c:v>
                </c:pt>
                <c:pt idx="2">
                  <c:v>44895</c:v>
                </c:pt>
                <c:pt idx="3">
                  <c:v>44926</c:v>
                </c:pt>
                <c:pt idx="4">
                  <c:v>44957</c:v>
                </c:pt>
                <c:pt idx="5">
                  <c:v>44985</c:v>
                </c:pt>
                <c:pt idx="6">
                  <c:v>45016</c:v>
                </c:pt>
                <c:pt idx="7">
                  <c:v>45046</c:v>
                </c:pt>
                <c:pt idx="8">
                  <c:v>45077</c:v>
                </c:pt>
                <c:pt idx="9">
                  <c:v>45107</c:v>
                </c:pt>
                <c:pt idx="10">
                  <c:v>45138</c:v>
                </c:pt>
                <c:pt idx="11">
                  <c:v>45169</c:v>
                </c:pt>
                <c:pt idx="12">
                  <c:v>45199</c:v>
                </c:pt>
                <c:pt idx="13">
                  <c:v>45230</c:v>
                </c:pt>
                <c:pt idx="14">
                  <c:v>45260</c:v>
                </c:pt>
                <c:pt idx="15">
                  <c:v>45291</c:v>
                </c:pt>
                <c:pt idx="16">
                  <c:v>45322</c:v>
                </c:pt>
                <c:pt idx="17">
                  <c:v>45351</c:v>
                </c:pt>
                <c:pt idx="18">
                  <c:v>45382</c:v>
                </c:pt>
                <c:pt idx="19">
                  <c:v>45412</c:v>
                </c:pt>
                <c:pt idx="20">
                  <c:v>45443</c:v>
                </c:pt>
                <c:pt idx="21">
                  <c:v>45473</c:v>
                </c:pt>
                <c:pt idx="22">
                  <c:v>45504</c:v>
                </c:pt>
                <c:pt idx="23">
                  <c:v>45535</c:v>
                </c:pt>
                <c:pt idx="24">
                  <c:v>45565</c:v>
                </c:pt>
                <c:pt idx="25">
                  <c:v>45596</c:v>
                </c:pt>
                <c:pt idx="26">
                  <c:v>45626</c:v>
                </c:pt>
                <c:pt idx="27">
                  <c:v>45657</c:v>
                </c:pt>
                <c:pt idx="28">
                  <c:v>45688</c:v>
                </c:pt>
                <c:pt idx="29">
                  <c:v>45716</c:v>
                </c:pt>
                <c:pt idx="30">
                  <c:v>45747</c:v>
                </c:pt>
                <c:pt idx="31">
                  <c:v>45777</c:v>
                </c:pt>
                <c:pt idx="32">
                  <c:v>45808</c:v>
                </c:pt>
                <c:pt idx="33">
                  <c:v>45838</c:v>
                </c:pt>
                <c:pt idx="34">
                  <c:v>45869</c:v>
                </c:pt>
                <c:pt idx="35">
                  <c:v>45900</c:v>
                </c:pt>
                <c:pt idx="36">
                  <c:v>45930</c:v>
                </c:pt>
                <c:pt idx="37">
                  <c:v>45961</c:v>
                </c:pt>
                <c:pt idx="38">
                  <c:v>45991</c:v>
                </c:pt>
                <c:pt idx="39">
                  <c:v>46022</c:v>
                </c:pt>
                <c:pt idx="40">
                  <c:v>46053</c:v>
                </c:pt>
                <c:pt idx="41">
                  <c:v>46081</c:v>
                </c:pt>
                <c:pt idx="42">
                  <c:v>46112</c:v>
                </c:pt>
                <c:pt idx="43">
                  <c:v>46142</c:v>
                </c:pt>
                <c:pt idx="44">
                  <c:v>46173</c:v>
                </c:pt>
                <c:pt idx="45">
                  <c:v>46203</c:v>
                </c:pt>
                <c:pt idx="46">
                  <c:v>46234</c:v>
                </c:pt>
                <c:pt idx="47">
                  <c:v>46265</c:v>
                </c:pt>
                <c:pt idx="48">
                  <c:v>46295</c:v>
                </c:pt>
              </c:numCache>
            </c:numRef>
          </c:cat>
          <c:val>
            <c:numRef>
              <c:f>'Alpha chart(CP)'!$D$2:$D$50</c:f>
              <c:numCache>
                <c:formatCode>General</c:formatCode>
                <c:ptCount val="49"/>
                <c:pt idx="0">
                  <c:v>100</c:v>
                </c:pt>
                <c:pt idx="1">
                  <c:v>105.36931793253328</c:v>
                </c:pt>
                <c:pt idx="2">
                  <c:v>109.73421042625195</c:v>
                </c:pt>
                <c:pt idx="3">
                  <c:v>105.9139423259732</c:v>
                </c:pt>
                <c:pt idx="4">
                  <c:v>103.32156531251555</c:v>
                </c:pt>
                <c:pt idx="5">
                  <c:v>101.22613612099907</c:v>
                </c:pt>
                <c:pt idx="6">
                  <c:v>101.55255976389861</c:v>
                </c:pt>
                <c:pt idx="7">
                  <c:v>105.67819191721242</c:v>
                </c:pt>
                <c:pt idx="8">
                  <c:v>108.42412844009866</c:v>
                </c:pt>
                <c:pt idx="9">
                  <c:v>112.25375635809493</c:v>
                </c:pt>
                <c:pt idx="10">
                  <c:v>115.5574795180864</c:v>
                </c:pt>
                <c:pt idx="11">
                  <c:v>112.63253648135203</c:v>
                </c:pt>
                <c:pt idx="12">
                  <c:v>114.88181767660075</c:v>
                </c:pt>
                <c:pt idx="13">
                  <c:v>111.61348632735377</c:v>
                </c:pt>
                <c:pt idx="14">
                  <c:v>117.77663380005676</c:v>
                </c:pt>
                <c:pt idx="15">
                  <c:v>127.12621421697814</c:v>
                </c:pt>
                <c:pt idx="16">
                  <c:v>127.09286986635937</c:v>
                </c:pt>
                <c:pt idx="17">
                  <c:v>128.59687557584814</c:v>
                </c:pt>
                <c:pt idx="18">
                  <c:v>130.60982137372875</c:v>
                </c:pt>
                <c:pt idx="19">
                  <c:v>132.23579720784937</c:v>
                </c:pt>
                <c:pt idx="20">
                  <c:v>131.80202815550169</c:v>
                </c:pt>
                <c:pt idx="21">
                  <c:v>140.31419738100601</c:v>
                </c:pt>
                <c:pt idx="22">
                  <c:v>145.96138490202907</c:v>
                </c:pt>
                <c:pt idx="23">
                  <c:v>147.62713996144927</c:v>
                </c:pt>
                <c:pt idx="24">
                  <c:v>150.9905319593901</c:v>
                </c:pt>
                <c:pt idx="25">
                  <c:v>141.59853986843606</c:v>
                </c:pt>
                <c:pt idx="26">
                  <c:v>141.16418582748099</c:v>
                </c:pt>
                <c:pt idx="27">
                  <c:v>138.31938622995318</c:v>
                </c:pt>
                <c:pt idx="28">
                  <c:v>137.52146176953207</c:v>
                </c:pt>
                <c:pt idx="29">
                  <c:v>129.42697440967339</c:v>
                </c:pt>
                <c:pt idx="30">
                  <c:v>137.58551802203652</c:v>
                </c:pt>
                <c:pt idx="31">
                  <c:v>142.35229768900254</c:v>
                </c:pt>
                <c:pt idx="32">
                  <c:v>144.78877523860226</c:v>
                </c:pt>
                <c:pt idx="33">
                  <c:v>149.271835431005</c:v>
                </c:pt>
                <c:pt idx="34">
                  <c:v>144.89202572779897</c:v>
                </c:pt>
                <c:pt idx="35">
                  <c:v>142.89428963370938</c:v>
                </c:pt>
                <c:pt idx="36">
                  <c:v>143.97213114274601</c:v>
                </c:pt>
                <c:pt idx="37">
                  <c:v>150.47135457036975</c:v>
                </c:pt>
                <c:pt idx="38">
                  <c:v>153.28427228879718</c:v>
                </c:pt>
                <c:pt idx="39">
                  <c:v>152.85518314530827</c:v>
                </c:pt>
                <c:pt idx="40">
                  <c:v>148.12291780617574</c:v>
                </c:pt>
                <c:pt idx="41">
                  <c:v>147.29223398374319</c:v>
                </c:pt>
                <c:pt idx="42">
                  <c:v>130.63614586105939</c:v>
                </c:pt>
                <c:pt idx="43">
                  <c:v>140.38293354236927</c:v>
                </c:pt>
                <c:pt idx="44">
                  <c:v>137.75165478652303</c:v>
                </c:pt>
                <c:pt idx="45">
                  <c:v>139.6119185578861</c:v>
                </c:pt>
                <c:pt idx="46">
                  <c:v>142.64128206103186</c:v>
                </c:pt>
                <c:pt idx="47">
                  <c:v>140.86759660355617</c:v>
                </c:pt>
                <c:pt idx="48">
                  <c:v>132.32705543059552</c:v>
                </c:pt>
              </c:numCache>
            </c:numRef>
          </c:val>
          <c:smooth val="0"/>
          <c:extLst xmlns:c16r2="http://schemas.microsoft.com/office/drawing/2015/06/chart">
            <c:ext xmlns:c16="http://schemas.microsoft.com/office/drawing/2014/chart" uri="{C3380CC4-5D6E-409C-BE32-E72D297353CC}">
              <c16:uniqueId val="{00000002-DE84-42D1-A292-EF78394249FF}"/>
            </c:ext>
          </c:extLst>
        </c:ser>
        <c:dLbls>
          <c:showLegendKey val="0"/>
          <c:showVal val="0"/>
          <c:showCatName val="0"/>
          <c:showSerName val="0"/>
          <c:showPercent val="0"/>
          <c:showBubbleSize val="0"/>
        </c:dLbls>
        <c:smooth val="0"/>
        <c:axId val="1426482928"/>
        <c:axId val="1426488368"/>
      </c:lineChart>
      <c:dateAx>
        <c:axId val="1426482928"/>
        <c:scaling>
          <c:orientation val="minMax"/>
          <c:max val="46295"/>
          <c:min val="44834"/>
        </c:scaling>
        <c:delete val="0"/>
        <c:axPos val="b"/>
        <c:numFmt formatCode="mmm\-yy" sourceLinked="0"/>
        <c:majorTickMark val="out"/>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lumMod val="65000"/>
                    <a:lumOff val="35000"/>
                  </a:schemeClr>
                </a:solidFill>
                <a:latin typeface="+mn-lt"/>
                <a:ea typeface="+mn-ea"/>
                <a:cs typeface="+mn-cs"/>
              </a:defRPr>
            </a:pPr>
            <a:endParaRPr lang="en-US"/>
          </a:p>
        </c:txPr>
        <c:crossAx val="1426488368"/>
        <c:crosses val="autoZero"/>
        <c:auto val="1"/>
        <c:lblOffset val="100"/>
        <c:baseTimeUnit val="months"/>
        <c:majorUnit val="2"/>
        <c:majorTimeUnit val="months"/>
      </c:dateAx>
      <c:valAx>
        <c:axId val="1426488368"/>
        <c:scaling>
          <c:orientation val="minMax"/>
          <c:max val="190"/>
          <c:min val="9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crossAx val="1426482928"/>
        <c:crosses val="autoZero"/>
        <c:crossBetween val="between"/>
        <c:majorUnit val="10"/>
      </c:valAx>
      <c:spPr>
        <a:noFill/>
        <a:ln>
          <a:noFill/>
        </a:ln>
        <a:effectLst/>
      </c:spPr>
    </c:plotArea>
    <c:legend>
      <c:legendPos val="b"/>
      <c:layout>
        <c:manualLayout>
          <c:xMode val="edge"/>
          <c:yMode val="edge"/>
          <c:x val="0.27077731476840067"/>
          <c:y val="5.0504057994615104E-2"/>
          <c:w val="0.48318667540035526"/>
          <c:h val="8.7194511874516129E-2"/>
        </c:manualLayout>
      </c:layout>
      <c:overlay val="0"/>
      <c:spPr>
        <a:noFill/>
        <a:ln>
          <a:noFill/>
        </a:ln>
        <a:effectLst/>
      </c:spPr>
      <c:txPr>
        <a:bodyPr rot="0" spcFirstLastPara="1" vertOverflow="ellipsis" vert="horz" wrap="square" anchor="ctr" anchorCtr="1"/>
        <a:lstStyle/>
        <a:p>
          <a:pPr>
            <a:defRPr sz="1050" b="1"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US" sz="1600" b="1" i="0" u="none" strike="noStrike" kern="1200" baseline="0">
                <a:solidFill>
                  <a:schemeClr val="bg1"/>
                </a:solidFill>
              </a:rPr>
              <a:t>Performance as on 30th September, 2026</a:t>
            </a:r>
          </a:p>
        </c:rich>
      </c:tx>
      <c:overlay val="0"/>
      <c:spPr>
        <a:solidFill>
          <a:srgbClr val="576433"/>
        </a:solidFill>
      </c:spPr>
    </c:title>
    <c:autoTitleDeleted val="0"/>
    <c:plotArea>
      <c:layout>
        <c:manualLayout>
          <c:layoutTarget val="inner"/>
          <c:xMode val="edge"/>
          <c:yMode val="edge"/>
          <c:x val="1.8940834902699308E-2"/>
          <c:y val="0.23330211107856427"/>
          <c:w val="0.96233647206528561"/>
          <c:h val="0.65376778817005798"/>
        </c:manualLayout>
      </c:layout>
      <c:barChart>
        <c:barDir val="col"/>
        <c:grouping val="clustered"/>
        <c:varyColors val="0"/>
        <c:ser>
          <c:idx val="0"/>
          <c:order val="0"/>
          <c:tx>
            <c:strRef>
              <c:f>'Performance tables'!$N$3</c:f>
              <c:strCache>
                <c:ptCount val="1"/>
                <c:pt idx="0">
                  <c:v>MNC</c:v>
                </c:pt>
              </c:strCache>
            </c:strRef>
          </c:tx>
          <c:spPr>
            <a:solidFill>
              <a:srgbClr val="576433"/>
            </a:solidFill>
          </c:spPr>
          <c:invertIfNegative val="0"/>
          <c:dLbls>
            <c:dLbl>
              <c:idx val="4"/>
              <c:layout>
                <c:manualLayout>
                  <c:x val="-4.2333333333333849E-3"/>
                  <c:y val="0"/>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CD43-4B8A-BD37-D83585ED63BA}"/>
                </c:ext>
                <c:ext xmlns:c15="http://schemas.microsoft.com/office/drawing/2012/chart" uri="{CE6537A1-D6FC-4f65-9D91-7224C49458BB}"/>
              </c:extLst>
            </c:dLbl>
            <c:spPr>
              <a:noFill/>
              <a:ln>
                <a:noFill/>
              </a:ln>
              <a:effectLst/>
            </c:spPr>
            <c:txPr>
              <a:bodyPr rot="0" vert="horz"/>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tables'!$M$4,'Performance tables'!$M$6:$M$7,'Performance tables'!$M$9,'Performance tables'!$M$11,'Performance tables'!$M$13,'Performance tables'!$M$15:$M$16,'Performance tables'!$M$18)</c:f>
              <c:strCache>
                <c:ptCount val="9"/>
                <c:pt idx="0">
                  <c:v>1 Month</c:v>
                </c:pt>
                <c:pt idx="1">
                  <c:v>3 Month</c:v>
                </c:pt>
                <c:pt idx="2">
                  <c:v>6 Month</c:v>
                </c:pt>
                <c:pt idx="3">
                  <c:v>1 Year</c:v>
                </c:pt>
                <c:pt idx="4">
                  <c:v>3 Year</c:v>
                </c:pt>
                <c:pt idx="5">
                  <c:v>5 Year</c:v>
                </c:pt>
                <c:pt idx="6">
                  <c:v>7 Year</c:v>
                </c:pt>
                <c:pt idx="7">
                  <c:v>8 Year</c:v>
                </c:pt>
                <c:pt idx="8">
                  <c:v>Since Inception
28-Mar-18</c:v>
                </c:pt>
              </c:strCache>
              <c:extLst xmlns:c16r2="http://schemas.microsoft.com/office/drawing/2015/06/chart"/>
            </c:strRef>
          </c:cat>
          <c:val>
            <c:numRef>
              <c:f>('Performance tables'!$N$4,'Performance tables'!$N$6:$N$7,'Performance tables'!$N$9,'Performance tables'!$N$11,'Performance tables'!$N$13,'Performance tables'!$N$15:$N$16,'Performance tables'!$N$18)</c:f>
              <c:numCache>
                <c:formatCode>0.0%</c:formatCode>
                <c:ptCount val="9"/>
                <c:pt idx="0">
                  <c:v>-7.2195478380330025E-2</c:v>
                </c:pt>
                <c:pt idx="1">
                  <c:v>-5.7286484749688449E-2</c:v>
                </c:pt>
                <c:pt idx="2">
                  <c:v>0.13893340866021875</c:v>
                </c:pt>
                <c:pt idx="3">
                  <c:v>-3.7565945146113111E-2</c:v>
                </c:pt>
                <c:pt idx="4">
                  <c:v>5.6586587154492607E-2</c:v>
                </c:pt>
                <c:pt idx="5">
                  <c:v>6.2272734318983947E-2</c:v>
                </c:pt>
                <c:pt idx="6">
                  <c:v>0.11645867913670571</c:v>
                </c:pt>
                <c:pt idx="7">
                  <c:v>0.11743754471258327</c:v>
                </c:pt>
                <c:pt idx="8">
                  <c:v>0.10086379625487374</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CD43-4B8A-BD37-D83585ED63BA}"/>
            </c:ext>
          </c:extLst>
        </c:ser>
        <c:ser>
          <c:idx val="1"/>
          <c:order val="1"/>
          <c:tx>
            <c:strRef>
              <c:f>'Performance tables'!$O$3</c:f>
              <c:strCache>
                <c:ptCount val="1"/>
                <c:pt idx="0">
                  <c:v>Nifty MNC Index</c:v>
                </c:pt>
              </c:strCache>
            </c:strRef>
          </c:tx>
          <c:spPr>
            <a:solidFill>
              <a:srgbClr val="BF9D61"/>
            </a:solidFill>
          </c:spPr>
          <c:invertIfNegative val="0"/>
          <c:dLbls>
            <c:dLbl>
              <c:idx val="2"/>
              <c:layout>
                <c:manualLayout>
                  <c:x val="5.6444444444444441E-3"/>
                  <c:y val="-4.9750137532878127E-17"/>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CD43-4B8A-BD37-D83585ED63BA}"/>
                </c:ext>
                <c:ext xmlns:c15="http://schemas.microsoft.com/office/drawing/2012/chart" uri="{CE6537A1-D6FC-4f65-9D91-7224C49458BB}"/>
              </c:extLst>
            </c:dLbl>
            <c:dLbl>
              <c:idx val="6"/>
              <c:layout>
                <c:manualLayout>
                  <c:x val="7.0555555555555554E-3"/>
                  <c:y val="0"/>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CD43-4B8A-BD37-D83585ED63BA}"/>
                </c:ext>
                <c:ext xmlns:c15="http://schemas.microsoft.com/office/drawing/2012/chart" uri="{CE6537A1-D6FC-4f65-9D91-7224C49458BB}"/>
              </c:extLst>
            </c:dLbl>
            <c:dLbl>
              <c:idx val="7"/>
              <c:layout>
                <c:manualLayout>
                  <c:x val="1.1288888888888888E-2"/>
                  <c:y val="0"/>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CD43-4B8A-BD37-D83585ED63BA}"/>
                </c:ext>
                <c:ext xmlns:c15="http://schemas.microsoft.com/office/drawing/2012/chart" uri="{CE6537A1-D6FC-4f65-9D91-7224C49458BB}"/>
              </c:extLst>
            </c:dLbl>
            <c:dLbl>
              <c:idx val="8"/>
              <c:layout>
                <c:manualLayout>
                  <c:x val="1.1288888888888682E-2"/>
                  <c:y val="0"/>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6-CD43-4B8A-BD37-D83585ED63BA}"/>
                </c:ext>
                <c:ext xmlns:c15="http://schemas.microsoft.com/office/drawing/2012/chart" uri="{CE6537A1-D6FC-4f65-9D91-7224C49458BB}"/>
              </c:extLst>
            </c:dLbl>
            <c:spPr>
              <a:noFill/>
              <a:ln>
                <a:noFill/>
              </a:ln>
              <a:effectLst/>
            </c:spPr>
            <c:txPr>
              <a:bodyPr rot="0" vert="horz"/>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tables'!$M$4,'Performance tables'!$M$6:$M$7,'Performance tables'!$M$9,'Performance tables'!$M$11,'Performance tables'!$M$13,'Performance tables'!$M$15:$M$16,'Performance tables'!$M$18)</c:f>
              <c:strCache>
                <c:ptCount val="9"/>
                <c:pt idx="0">
                  <c:v>1 Month</c:v>
                </c:pt>
                <c:pt idx="1">
                  <c:v>3 Month</c:v>
                </c:pt>
                <c:pt idx="2">
                  <c:v>6 Month</c:v>
                </c:pt>
                <c:pt idx="3">
                  <c:v>1 Year</c:v>
                </c:pt>
                <c:pt idx="4">
                  <c:v>3 Year</c:v>
                </c:pt>
                <c:pt idx="5">
                  <c:v>5 Year</c:v>
                </c:pt>
                <c:pt idx="6">
                  <c:v>7 Year</c:v>
                </c:pt>
                <c:pt idx="7">
                  <c:v>8 Year</c:v>
                </c:pt>
                <c:pt idx="8">
                  <c:v>Since Inception
28-Mar-18</c:v>
                </c:pt>
              </c:strCache>
              <c:extLst xmlns:c16r2="http://schemas.microsoft.com/office/drawing/2015/06/chart"/>
            </c:strRef>
          </c:cat>
          <c:val>
            <c:numRef>
              <c:f>('Performance tables'!$O$4,'Performance tables'!$O$6:$O$7,'Performance tables'!$O$9,'Performance tables'!$O$11,'Performance tables'!$O$13,'Performance tables'!$O$15:$O$16,'Performance tables'!$O$18)</c:f>
              <c:numCache>
                <c:formatCode>0.0%</c:formatCode>
                <c:ptCount val="9"/>
                <c:pt idx="0">
                  <c:v>-8.1676053587943276E-2</c:v>
                </c:pt>
                <c:pt idx="1">
                  <c:v>-6.7011950108182949E-2</c:v>
                </c:pt>
                <c:pt idx="2">
                  <c:v>9.1548598929519276E-2</c:v>
                </c:pt>
                <c:pt idx="3">
                  <c:v>1.6947732061233678E-2</c:v>
                </c:pt>
                <c:pt idx="4">
                  <c:v>0.1136647759157019</c:v>
                </c:pt>
                <c:pt idx="5">
                  <c:v>9.5561705351436599E-2</c:v>
                </c:pt>
                <c:pt idx="6">
                  <c:v>0.12295572160605484</c:v>
                </c:pt>
                <c:pt idx="7">
                  <c:v>0.10705179267264997</c:v>
                </c:pt>
                <c:pt idx="8">
                  <c:v>9.7183109902068132E-2</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CD43-4B8A-BD37-D83585ED63BA}"/>
            </c:ext>
          </c:extLst>
        </c:ser>
        <c:dLbls>
          <c:dLblPos val="outEnd"/>
          <c:showLegendKey val="0"/>
          <c:showVal val="1"/>
          <c:showCatName val="0"/>
          <c:showSerName val="0"/>
          <c:showPercent val="0"/>
          <c:showBubbleSize val="0"/>
        </c:dLbls>
        <c:gapWidth val="120"/>
        <c:axId val="1426483472"/>
        <c:axId val="1426481840"/>
      </c:barChart>
      <c:catAx>
        <c:axId val="1426483472"/>
        <c:scaling>
          <c:orientation val="minMax"/>
        </c:scaling>
        <c:delete val="0"/>
        <c:axPos val="b"/>
        <c:majorGridlines>
          <c:spPr>
            <a:ln w="6350">
              <a:solidFill>
                <a:schemeClr val="tx1">
                  <a:alpha val="10000"/>
                </a:schemeClr>
              </a:solidFill>
            </a:ln>
          </c:spPr>
        </c:majorGridlines>
        <c:numFmt formatCode="General" sourceLinked="0"/>
        <c:majorTickMark val="out"/>
        <c:minorTickMark val="none"/>
        <c:tickLblPos val="low"/>
        <c:txPr>
          <a:bodyPr/>
          <a:lstStyle/>
          <a:p>
            <a:pPr>
              <a:defRPr sz="1200" b="0"/>
            </a:pPr>
            <a:endParaRPr lang="en-US"/>
          </a:p>
        </c:txPr>
        <c:crossAx val="1426481840"/>
        <c:crosses val="autoZero"/>
        <c:auto val="1"/>
        <c:lblAlgn val="ctr"/>
        <c:lblOffset val="100"/>
        <c:noMultiLvlLbl val="0"/>
      </c:catAx>
      <c:valAx>
        <c:axId val="1426481840"/>
        <c:scaling>
          <c:orientation val="minMax"/>
          <c:max val="0.15000000000000002"/>
          <c:min val="-0.15000000000000002"/>
        </c:scaling>
        <c:delete val="1"/>
        <c:axPos val="l"/>
        <c:numFmt formatCode="0%" sourceLinked="0"/>
        <c:majorTickMark val="out"/>
        <c:minorTickMark val="none"/>
        <c:tickLblPos val="nextTo"/>
        <c:crossAx val="1426483472"/>
        <c:crosses val="autoZero"/>
        <c:crossBetween val="between"/>
        <c:majorUnit val="5.000000000000001E-2"/>
      </c:valAx>
      <c:spPr>
        <a:solidFill>
          <a:srgbClr val="F8F7E7">
            <a:alpha val="10000"/>
          </a:srgbClr>
        </a:solidFill>
      </c:spPr>
    </c:plotArea>
    <c:legend>
      <c:legendPos val="t"/>
      <c:overlay val="0"/>
      <c:txPr>
        <a:bodyPr/>
        <a:lstStyle/>
        <a:p>
          <a:pPr>
            <a:defRPr sz="1400"/>
          </a:pPr>
          <a:endParaRPr lang="en-US"/>
        </a:p>
      </c:txPr>
    </c:legend>
    <c:plotVisOnly val="1"/>
    <c:dispBlanksAs val="gap"/>
    <c:showDLblsOverMax val="0"/>
  </c:chart>
  <c:spPr>
    <a:noFill/>
    <a:ln>
      <a:noFill/>
    </a:ln>
  </c:spPr>
  <c:txPr>
    <a:bodyPr/>
    <a:lstStyle/>
    <a:p>
      <a:pPr>
        <a:defRPr sz="800" b="1">
          <a:latin typeface="Calibri" panose="020F0502020204030204" pitchFamily="34" charset="0"/>
          <a:ea typeface="Calibri" panose="020F0502020204030204" pitchFamily="34" charset="0"/>
          <a:cs typeface="Calibri" panose="020F050202020403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marL="0" marR="0" lvl="0" indent="0" algn="ctr" defTabSz="914400" rtl="0" eaLnBrk="1" fontAlgn="auto" latinLnBrk="0" hangingPunct="1">
              <a:lnSpc>
                <a:spcPct val="100000"/>
              </a:lnSpc>
              <a:spcBef>
                <a:spcPts val="0"/>
              </a:spcBef>
              <a:spcAft>
                <a:spcPts val="0"/>
              </a:spcAft>
              <a:buClrTx/>
              <a:buSzTx/>
              <a:buFontTx/>
              <a:buNone/>
              <a:tabLst/>
              <a:defRPr sz="1600" b="1" i="0" u="none" strike="noStrike" kern="1200" baseline="0">
                <a:solidFill>
                  <a:sysClr val="windowText" lastClr="000000"/>
                </a:solidFill>
                <a:latin typeface="Calibri" panose="020F0502020204030204" pitchFamily="34" charset="0"/>
                <a:ea typeface="Calibri" panose="020F0502020204030204" pitchFamily="34" charset="0"/>
                <a:cs typeface="Calibri" panose="020F0502020204030204" pitchFamily="34" charset="0"/>
              </a:defRPr>
            </a:pPr>
            <a:r>
              <a:rPr lang="en-US" sz="1600" b="1" i="0" u="none" strike="noStrike" kern="1200" baseline="0">
                <a:solidFill>
                  <a:schemeClr val="bg1"/>
                </a:solidFill>
              </a:rPr>
              <a:t>Performance as on 30th September, 2026</a:t>
            </a:r>
          </a:p>
        </c:rich>
      </c:tx>
      <c:overlay val="0"/>
      <c:spPr>
        <a:solidFill>
          <a:srgbClr val="576433"/>
        </a:solidFill>
      </c:spPr>
    </c:title>
    <c:autoTitleDeleted val="0"/>
    <c:plotArea>
      <c:layout>
        <c:manualLayout>
          <c:layoutTarget val="inner"/>
          <c:xMode val="edge"/>
          <c:yMode val="edge"/>
          <c:x val="1.8940834902699308E-2"/>
          <c:y val="0.21881284722222219"/>
          <c:w val="0.96233647206528561"/>
          <c:h val="0.6660635416666667"/>
        </c:manualLayout>
      </c:layout>
      <c:barChart>
        <c:barDir val="col"/>
        <c:grouping val="clustered"/>
        <c:varyColors val="0"/>
        <c:ser>
          <c:idx val="0"/>
          <c:order val="0"/>
          <c:tx>
            <c:strRef>
              <c:f>'Performance tables'!$N$3</c:f>
              <c:strCache>
                <c:ptCount val="1"/>
                <c:pt idx="0">
                  <c:v>MNC</c:v>
                </c:pt>
              </c:strCache>
            </c:strRef>
          </c:tx>
          <c:spPr>
            <a:solidFill>
              <a:srgbClr val="576433"/>
            </a:solidFill>
          </c:spPr>
          <c:invertIfNegative val="0"/>
          <c:dLbls>
            <c:dLbl>
              <c:idx val="6"/>
              <c:layout>
                <c:manualLayout>
                  <c:x val="-4.2333333333333337E-3"/>
                  <c:y val="0"/>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E624-46AF-81C6-8BDF36BF3B00}"/>
                </c:ext>
                <c:ext xmlns:c15="http://schemas.microsoft.com/office/drawing/2012/chart" uri="{CE6537A1-D6FC-4f65-9D91-7224C49458BB}"/>
              </c:extLst>
            </c:dLbl>
            <c:spPr>
              <a:noFill/>
              <a:ln>
                <a:noFill/>
              </a:ln>
              <a:effectLst/>
            </c:spPr>
            <c:txPr>
              <a:bodyPr rot="0" vert="horz"/>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tables'!$M$4,'Performance tables'!$M$6:$M$7,'Performance tables'!$M$9,'Performance tables'!$M$11,'Performance tables'!$M$13,'Performance tables'!$M$15:$M$16,'Performance tables'!$M$18)</c:f>
              <c:strCache>
                <c:ptCount val="9"/>
                <c:pt idx="0">
                  <c:v>1 Month</c:v>
                </c:pt>
                <c:pt idx="1">
                  <c:v>3 Month</c:v>
                </c:pt>
                <c:pt idx="2">
                  <c:v>6 Month</c:v>
                </c:pt>
                <c:pt idx="3">
                  <c:v>1 Year</c:v>
                </c:pt>
                <c:pt idx="4">
                  <c:v>3 Year</c:v>
                </c:pt>
                <c:pt idx="5">
                  <c:v>5 Year</c:v>
                </c:pt>
                <c:pt idx="6">
                  <c:v>7 Year</c:v>
                </c:pt>
                <c:pt idx="7">
                  <c:v>8 Year</c:v>
                </c:pt>
                <c:pt idx="8">
                  <c:v>Since Inception
28-Mar-18</c:v>
                </c:pt>
              </c:strCache>
              <c:extLst xmlns:c16r2="http://schemas.microsoft.com/office/drawing/2015/06/chart"/>
            </c:strRef>
          </c:cat>
          <c:val>
            <c:numRef>
              <c:f>('Performance tables'!$N$4,'Performance tables'!$N$6:$N$7,'Performance tables'!$N$9,'Performance tables'!$N$11,'Performance tables'!$N$13,'Performance tables'!$N$15:$N$16,'Performance tables'!$N$18)</c:f>
              <c:numCache>
                <c:formatCode>0.0%</c:formatCode>
                <c:ptCount val="9"/>
                <c:pt idx="0">
                  <c:v>-7.2195478380330025E-2</c:v>
                </c:pt>
                <c:pt idx="1">
                  <c:v>-5.7286484749688449E-2</c:v>
                </c:pt>
                <c:pt idx="2">
                  <c:v>0.13893340866021875</c:v>
                </c:pt>
                <c:pt idx="3">
                  <c:v>-3.7565945146113111E-2</c:v>
                </c:pt>
                <c:pt idx="4">
                  <c:v>5.6586587154492607E-2</c:v>
                </c:pt>
                <c:pt idx="5">
                  <c:v>6.2272734318983947E-2</c:v>
                </c:pt>
                <c:pt idx="6">
                  <c:v>0.11645867913670571</c:v>
                </c:pt>
                <c:pt idx="7">
                  <c:v>0.11743754471258327</c:v>
                </c:pt>
                <c:pt idx="8">
                  <c:v>0.10086379625487374</c:v>
                </c:pt>
              </c:numCache>
              <c:extLst xmlns:c16r2="http://schemas.microsoft.com/office/drawing/2015/06/chart"/>
            </c:numRef>
          </c:val>
          <c:extLst xmlns:c16r2="http://schemas.microsoft.com/office/drawing/2015/06/chart">
            <c:ext xmlns:c16="http://schemas.microsoft.com/office/drawing/2014/chart" uri="{C3380CC4-5D6E-409C-BE32-E72D297353CC}">
              <c16:uniqueId val="{00000000-E624-46AF-81C6-8BDF36BF3B00}"/>
            </c:ext>
          </c:extLst>
        </c:ser>
        <c:ser>
          <c:idx val="2"/>
          <c:order val="2"/>
          <c:tx>
            <c:strRef>
              <c:f>'Performance tables'!$P$3</c:f>
              <c:strCache>
                <c:ptCount val="1"/>
                <c:pt idx="0">
                  <c:v>BSE 500 TRI</c:v>
                </c:pt>
              </c:strCache>
            </c:strRef>
          </c:tx>
          <c:spPr>
            <a:solidFill>
              <a:srgbClr val="BF9D61"/>
            </a:solidFill>
          </c:spPr>
          <c:invertIfNegative val="0"/>
          <c:dLbls>
            <c:dLbl>
              <c:idx val="2"/>
              <c:layout>
                <c:manualLayout>
                  <c:x val="2.8222222222222221E-3"/>
                  <c:y val="-2.7136752136752138E-3"/>
                </c:manualLayout>
              </c:layout>
              <c:dLblPos val="outEnd"/>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E624-46AF-81C6-8BDF36BF3B00}"/>
                </c:ext>
                <c:ext xmlns:c15="http://schemas.microsoft.com/office/drawing/2012/chart" uri="{CE6537A1-D6FC-4f65-9D91-7224C49458BB}"/>
              </c:extLst>
            </c:dLbl>
            <c:spPr>
              <a:noFill/>
              <a:ln>
                <a:noFill/>
              </a:ln>
              <a:effectLst/>
            </c:spPr>
            <c:txPr>
              <a:bodyPr rot="0" vert="horz" wrap="square" lIns="38100" tIns="19050" rIns="38100" bIns="19050" anchor="ctr">
                <a:spAutoFit/>
              </a:bodyPr>
              <a:lstStyle/>
              <a:p>
                <a:pPr>
                  <a:defRPr sz="1200"/>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ext>
            </c:extLst>
          </c:dLbls>
          <c:cat>
            <c:strRef>
              <c:f>('Performance tables'!$M$4,'Performance tables'!$M$6:$M$7,'Performance tables'!$M$9,'Performance tables'!$M$11,'Performance tables'!$M$13,'Performance tables'!$M$15:$M$16,'Performance tables'!$M$18)</c:f>
              <c:strCache>
                <c:ptCount val="9"/>
                <c:pt idx="0">
                  <c:v>1 Month</c:v>
                </c:pt>
                <c:pt idx="1">
                  <c:v>3 Month</c:v>
                </c:pt>
                <c:pt idx="2">
                  <c:v>6 Month</c:v>
                </c:pt>
                <c:pt idx="3">
                  <c:v>1 Year</c:v>
                </c:pt>
                <c:pt idx="4">
                  <c:v>3 Year</c:v>
                </c:pt>
                <c:pt idx="5">
                  <c:v>5 Year</c:v>
                </c:pt>
                <c:pt idx="6">
                  <c:v>7 Year</c:v>
                </c:pt>
                <c:pt idx="7">
                  <c:v>8 Year</c:v>
                </c:pt>
                <c:pt idx="8">
                  <c:v>Since Inception
28-Mar-18</c:v>
                </c:pt>
              </c:strCache>
              <c:extLst xmlns:c16r2="http://schemas.microsoft.com/office/drawing/2015/06/chart"/>
            </c:strRef>
          </c:cat>
          <c:val>
            <c:numRef>
              <c:f>('Performance tables'!$P$4,'Performance tables'!$P$6:$P$7,'Performance tables'!$P$9,'Performance tables'!$P$11,'Performance tables'!$P$13,'Performance tables'!$P$15:$P$16,'Performance tables'!$P$18)</c:f>
              <c:numCache>
                <c:formatCode>0.0%</c:formatCode>
                <c:ptCount val="9"/>
                <c:pt idx="0">
                  <c:v>-5.5732577085545465E-2</c:v>
                </c:pt>
                <c:pt idx="1">
                  <c:v>-3.5910283052086545E-2</c:v>
                </c:pt>
                <c:pt idx="2">
                  <c:v>8.0717185971779015E-2</c:v>
                </c:pt>
                <c:pt idx="3">
                  <c:v>-2.3268976687721987E-2</c:v>
                </c:pt>
                <c:pt idx="4">
                  <c:v>9.2071706125682384E-2</c:v>
                </c:pt>
                <c:pt idx="5">
                  <c:v>8.9077723363464756E-2</c:v>
                </c:pt>
                <c:pt idx="6">
                  <c:v>0.14224017027527802</c:v>
                </c:pt>
                <c:pt idx="7">
                  <c:v>0.12867896260969203</c:v>
                </c:pt>
                <c:pt idx="8">
                  <c:v>0.12350710970817591</c:v>
                </c:pt>
              </c:numCache>
              <c:extLst xmlns:c16r2="http://schemas.microsoft.com/office/drawing/2015/06/chart"/>
            </c:numRef>
          </c:val>
          <c:extLst xmlns:c16r2="http://schemas.microsoft.com/office/drawing/2015/06/chart">
            <c:ext xmlns:c16="http://schemas.microsoft.com/office/drawing/2014/chart" uri="{C3380CC4-5D6E-409C-BE32-E72D297353CC}">
              <c16:uniqueId val="{00000001-E624-46AF-81C6-8BDF36BF3B00}"/>
            </c:ext>
          </c:extLst>
        </c:ser>
        <c:dLbls>
          <c:dLblPos val="outEnd"/>
          <c:showLegendKey val="0"/>
          <c:showVal val="1"/>
          <c:showCatName val="0"/>
          <c:showSerName val="0"/>
          <c:showPercent val="0"/>
          <c:showBubbleSize val="0"/>
        </c:dLbls>
        <c:gapWidth val="120"/>
        <c:axId val="1426484016"/>
        <c:axId val="1426484560"/>
        <c:extLst xmlns:c16r2="http://schemas.microsoft.com/office/drawing/2015/06/chart">
          <c:ext xmlns:c15="http://schemas.microsoft.com/office/drawing/2012/chart" uri="{02D57815-91ED-43cb-92C2-25804820EDAC}">
            <c15:filteredBarSeries>
              <c15:ser>
                <c:idx val="1"/>
                <c:order val="1"/>
                <c:tx>
                  <c:strRef>
                    <c:extLst xmlns:c16r2="http://schemas.microsoft.com/office/drawing/2015/06/chart">
                      <c:ext uri="{02D57815-91ED-43cb-92C2-25804820EDAC}">
                        <c15:formulaRef>
                          <c15:sqref>'Performance tables'!$O$3</c15:sqref>
                        </c15:formulaRef>
                      </c:ext>
                    </c:extLst>
                    <c:strCache>
                      <c:ptCount val="1"/>
                      <c:pt idx="0">
                        <c:v>Nifty MNC Index</c:v>
                      </c:pt>
                    </c:strCache>
                  </c:strRef>
                </c:tx>
                <c:spPr>
                  <a:solidFill>
                    <a:srgbClr val="BF9D61"/>
                  </a:solidFill>
                </c:spPr>
                <c:invertIfNegative val="0"/>
                <c:dLbls>
                  <c:spPr>
                    <a:noFill/>
                    <a:ln>
                      <a:noFill/>
                    </a:ln>
                    <a:effectLst/>
                  </c:spPr>
                  <c:txPr>
                    <a:bodyPr rot="-5400000" vert="horz"/>
                    <a:lstStyle/>
                    <a:p>
                      <a:pPr>
                        <a:defRPr/>
                      </a:pPr>
                      <a:endParaRPr lang="en-US"/>
                    </a:p>
                  </c:txPr>
                  <c:dLblPos val="outEnd"/>
                  <c:showLegendKey val="0"/>
                  <c:showVal val="1"/>
                  <c:showCatName val="0"/>
                  <c:showSerName val="0"/>
                  <c:showPercent val="0"/>
                  <c:showBubbleSize val="0"/>
                  <c:showLeaderLines val="0"/>
                  <c:extLst xmlns:c16r2="http://schemas.microsoft.com/office/drawing/2015/06/chart">
                    <c:ext uri="{CE6537A1-D6FC-4f65-9D91-7224C49458BB}">
                      <c15:showLeaderLines val="1"/>
                    </c:ext>
                  </c:extLst>
                </c:dLbls>
                <c:cat>
                  <c:strRef>
                    <c:extLst xmlns:c16r2="http://schemas.microsoft.com/office/drawing/2015/06/chart">
                      <c:ext uri="{02D57815-91ED-43cb-92C2-25804820EDAC}">
                        <c15:formulaRef>
                          <c15:sqref>('Performance tables'!$M$4,'Performance tables'!$M$6:$M$7,'Performance tables'!$M$9,'Performance tables'!$M$11,'Performance tables'!$M$13,'Performance tables'!$M$15:$M$16,'Performance tables'!$M$18)</c15:sqref>
                        </c15:formulaRef>
                      </c:ext>
                    </c:extLst>
                    <c:strCache>
                      <c:ptCount val="9"/>
                      <c:pt idx="0">
                        <c:v>1 Month</c:v>
                      </c:pt>
                      <c:pt idx="1">
                        <c:v>3 Month</c:v>
                      </c:pt>
                      <c:pt idx="2">
                        <c:v>6 Month</c:v>
                      </c:pt>
                      <c:pt idx="3">
                        <c:v>1 Year</c:v>
                      </c:pt>
                      <c:pt idx="4">
                        <c:v>3 Year</c:v>
                      </c:pt>
                      <c:pt idx="5">
                        <c:v>5 Year</c:v>
                      </c:pt>
                      <c:pt idx="6">
                        <c:v>7 Year</c:v>
                      </c:pt>
                      <c:pt idx="7">
                        <c:v>8 Year</c:v>
                      </c:pt>
                      <c:pt idx="8">
                        <c:v>Since Inception
28-Mar-18</c:v>
                      </c:pt>
                    </c:strCache>
                  </c:strRef>
                </c:cat>
                <c:val>
                  <c:numRef>
                    <c:extLst xmlns:c16r2="http://schemas.microsoft.com/office/drawing/2015/06/chart">
                      <c:ext uri="{02D57815-91ED-43cb-92C2-25804820EDAC}">
                        <c15:formulaRef>
                          <c15:sqref>('Performance tables'!$O$4,'Performance tables'!$O$6:$O$7,'Performance tables'!$O$9,'Performance tables'!$O$11,'Performance tables'!$O$13,'Performance tables'!$O$15:$O$16,'Performance tables'!$O$18)</c15:sqref>
                        </c15:formulaRef>
                      </c:ext>
                    </c:extLst>
                    <c:numCache>
                      <c:formatCode>0.0%</c:formatCode>
                      <c:ptCount val="9"/>
                      <c:pt idx="0">
                        <c:v>-8.1676053587943276E-2</c:v>
                      </c:pt>
                      <c:pt idx="1">
                        <c:v>-6.7011950108182949E-2</c:v>
                      </c:pt>
                      <c:pt idx="2">
                        <c:v>9.1548598929519276E-2</c:v>
                      </c:pt>
                      <c:pt idx="3">
                        <c:v>1.6947732061233678E-2</c:v>
                      </c:pt>
                      <c:pt idx="4">
                        <c:v>0.1136647759157019</c:v>
                      </c:pt>
                      <c:pt idx="5">
                        <c:v>9.5561705351436599E-2</c:v>
                      </c:pt>
                      <c:pt idx="6">
                        <c:v>0.12295572160605484</c:v>
                      </c:pt>
                      <c:pt idx="7">
                        <c:v>0.10705179267264997</c:v>
                      </c:pt>
                      <c:pt idx="8">
                        <c:v>9.7183109902068132E-2</c:v>
                      </c:pt>
                    </c:numCache>
                  </c:numRef>
                </c:val>
                <c:extLst xmlns:c16r2="http://schemas.microsoft.com/office/drawing/2015/06/chart">
                  <c:ext xmlns:c16="http://schemas.microsoft.com/office/drawing/2014/chart" uri="{C3380CC4-5D6E-409C-BE32-E72D297353CC}">
                    <c16:uniqueId val="{00000002-E624-46AF-81C6-8BDF36BF3B00}"/>
                  </c:ext>
                </c:extLst>
              </c15:ser>
            </c15:filteredBarSeries>
          </c:ext>
        </c:extLst>
      </c:barChart>
      <c:catAx>
        <c:axId val="1426484016"/>
        <c:scaling>
          <c:orientation val="minMax"/>
        </c:scaling>
        <c:delete val="0"/>
        <c:axPos val="b"/>
        <c:majorGridlines>
          <c:spPr>
            <a:ln w="6350">
              <a:solidFill>
                <a:schemeClr val="tx1">
                  <a:alpha val="10000"/>
                </a:schemeClr>
              </a:solidFill>
            </a:ln>
          </c:spPr>
        </c:majorGridlines>
        <c:numFmt formatCode="General" sourceLinked="0"/>
        <c:majorTickMark val="out"/>
        <c:minorTickMark val="none"/>
        <c:tickLblPos val="low"/>
        <c:txPr>
          <a:bodyPr/>
          <a:lstStyle/>
          <a:p>
            <a:pPr>
              <a:defRPr sz="1200" b="0"/>
            </a:pPr>
            <a:endParaRPr lang="en-US"/>
          </a:p>
        </c:txPr>
        <c:crossAx val="1426484560"/>
        <c:crosses val="autoZero"/>
        <c:auto val="1"/>
        <c:lblAlgn val="ctr"/>
        <c:lblOffset val="100"/>
        <c:noMultiLvlLbl val="0"/>
      </c:catAx>
      <c:valAx>
        <c:axId val="1426484560"/>
        <c:scaling>
          <c:orientation val="minMax"/>
          <c:max val="0.2"/>
          <c:min val="-0.15000000000000002"/>
        </c:scaling>
        <c:delete val="1"/>
        <c:axPos val="l"/>
        <c:numFmt formatCode="0%" sourceLinked="0"/>
        <c:majorTickMark val="out"/>
        <c:minorTickMark val="none"/>
        <c:tickLblPos val="nextTo"/>
        <c:crossAx val="1426484016"/>
        <c:crosses val="autoZero"/>
        <c:crossBetween val="between"/>
        <c:majorUnit val="5.000000000000001E-2"/>
      </c:valAx>
      <c:spPr>
        <a:solidFill>
          <a:srgbClr val="F8F7E7">
            <a:alpha val="10000"/>
          </a:srgbClr>
        </a:solidFill>
      </c:spPr>
    </c:plotArea>
    <c:legend>
      <c:legendPos val="t"/>
      <c:overlay val="0"/>
      <c:txPr>
        <a:bodyPr/>
        <a:lstStyle/>
        <a:p>
          <a:pPr>
            <a:defRPr sz="1400"/>
          </a:pPr>
          <a:endParaRPr lang="en-US"/>
        </a:p>
      </c:txPr>
    </c:legend>
    <c:plotVisOnly val="1"/>
    <c:dispBlanksAs val="gap"/>
    <c:showDLblsOverMax val="0"/>
  </c:chart>
  <c:spPr>
    <a:noFill/>
    <a:ln>
      <a:noFill/>
    </a:ln>
  </c:spPr>
  <c:txPr>
    <a:bodyPr/>
    <a:lstStyle/>
    <a:p>
      <a:pPr>
        <a:defRPr sz="800" b="1">
          <a:latin typeface="Calibri" panose="020F0502020204030204" pitchFamily="34" charset="0"/>
          <a:ea typeface="Calibri" panose="020F0502020204030204" pitchFamily="34" charset="0"/>
          <a:cs typeface="Calibri" panose="020F0502020204030204" pitchFamily="34" charset="0"/>
        </a:defRPr>
      </a:pPr>
      <a:endParaRPr lang="en-US"/>
    </a:p>
  </c:txPr>
  <c:externalData r:id="rId1">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'(10)Top Contri(CP)'!$A$52:$A$61</c:f>
              <c:strCache>
                <c:ptCount val="10"/>
                <c:pt idx="0">
                  <c:v>Siemens Energy India Limited</c:v>
                </c:pt>
                <c:pt idx="1">
                  <c:v>MPhasis Ltd</c:v>
                </c:pt>
                <c:pt idx="2">
                  <c:v>GMM Pfaudler Ltd</c:v>
                </c:pt>
                <c:pt idx="3">
                  <c:v>Ingersoll-Rand India Ltd</c:v>
                </c:pt>
                <c:pt idx="4">
                  <c:v>Siemens Ltd</c:v>
                </c:pt>
                <c:pt idx="5">
                  <c:v>Grindwell Norton Ltd</c:v>
                </c:pt>
                <c:pt idx="6">
                  <c:v>Abbott India Ltd</c:v>
                </c:pt>
                <c:pt idx="7">
                  <c:v>Coforge Limited</c:v>
                </c:pt>
                <c:pt idx="8">
                  <c:v>Cemindia Projects Limited</c:v>
                </c:pt>
                <c:pt idx="9">
                  <c:v>KSB Limited</c:v>
                </c:pt>
              </c:strCache>
            </c:strRef>
          </c:cat>
          <c:val>
            <c:numRef>
              <c:f>'(10)Top Contri(CP)'!$B$49:$B$58</c:f>
            </c:numRef>
          </c:val>
          <c:extLst xmlns:c16r2="http://schemas.microsoft.com/office/drawing/2015/06/chart">
            <c:ext xmlns:c16="http://schemas.microsoft.com/office/drawing/2014/chart" uri="{C3380CC4-5D6E-409C-BE32-E72D297353CC}">
              <c16:uniqueId val="{00000000-A926-4921-AA19-DF1C570ECB80}"/>
            </c:ext>
          </c:extLst>
        </c:ser>
        <c:ser>
          <c:idx val="1"/>
          <c:order val="1"/>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'(10)Top Contri(CP)'!$A$52:$A$61</c:f>
              <c:strCache>
                <c:ptCount val="10"/>
                <c:pt idx="0">
                  <c:v>Siemens Energy India Limited</c:v>
                </c:pt>
                <c:pt idx="1">
                  <c:v>MPhasis Ltd</c:v>
                </c:pt>
                <c:pt idx="2">
                  <c:v>GMM Pfaudler Ltd</c:v>
                </c:pt>
                <c:pt idx="3">
                  <c:v>Ingersoll-Rand India Ltd</c:v>
                </c:pt>
                <c:pt idx="4">
                  <c:v>Siemens Ltd</c:v>
                </c:pt>
                <c:pt idx="5">
                  <c:v>Grindwell Norton Ltd</c:v>
                </c:pt>
                <c:pt idx="6">
                  <c:v>Abbott India Ltd</c:v>
                </c:pt>
                <c:pt idx="7">
                  <c:v>Coforge Limited</c:v>
                </c:pt>
                <c:pt idx="8">
                  <c:v>Cemindia Projects Limited</c:v>
                </c:pt>
                <c:pt idx="9">
                  <c:v>KSB Limited</c:v>
                </c:pt>
              </c:strCache>
            </c:strRef>
          </c:cat>
          <c:val>
            <c:numRef>
              <c:f>'(10)Top Contri(CP)'!$C$49:$C$58</c:f>
            </c:numRef>
          </c:val>
          <c:extLst xmlns:c16r2="http://schemas.microsoft.com/office/drawing/2015/06/chart">
            <c:ext xmlns:c16="http://schemas.microsoft.com/office/drawing/2014/chart" uri="{C3380CC4-5D6E-409C-BE32-E72D297353CC}">
              <c16:uniqueId val="{00000001-A926-4921-AA19-DF1C570ECB80}"/>
            </c:ext>
          </c:extLst>
        </c:ser>
        <c:ser>
          <c:idx val="2"/>
          <c:order val="2"/>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'(10)Top Contri(CP)'!$A$52:$A$61</c:f>
              <c:strCache>
                <c:ptCount val="10"/>
                <c:pt idx="0">
                  <c:v>Siemens Energy India Limited</c:v>
                </c:pt>
                <c:pt idx="1">
                  <c:v>MPhasis Ltd</c:v>
                </c:pt>
                <c:pt idx="2">
                  <c:v>GMM Pfaudler Ltd</c:v>
                </c:pt>
                <c:pt idx="3">
                  <c:v>Ingersoll-Rand India Ltd</c:v>
                </c:pt>
                <c:pt idx="4">
                  <c:v>Siemens Ltd</c:v>
                </c:pt>
                <c:pt idx="5">
                  <c:v>Grindwell Norton Ltd</c:v>
                </c:pt>
                <c:pt idx="6">
                  <c:v>Abbott India Ltd</c:v>
                </c:pt>
                <c:pt idx="7">
                  <c:v>Coforge Limited</c:v>
                </c:pt>
                <c:pt idx="8">
                  <c:v>Cemindia Projects Limited</c:v>
                </c:pt>
                <c:pt idx="9">
                  <c:v>KSB Limited</c:v>
                </c:pt>
              </c:strCache>
            </c:strRef>
          </c:cat>
          <c:val>
            <c:numRef>
              <c:f>'(10)Top Contri(CP)'!$D$49:$D$58</c:f>
            </c:numRef>
          </c:val>
          <c:extLst xmlns:c16r2="http://schemas.microsoft.com/office/drawing/2015/06/chart">
            <c:ext xmlns:c16="http://schemas.microsoft.com/office/drawing/2014/chart" uri="{C3380CC4-5D6E-409C-BE32-E72D297353CC}">
              <c16:uniqueId val="{00000002-A926-4921-AA19-DF1C570ECB80}"/>
            </c:ext>
          </c:extLst>
        </c:ser>
        <c:ser>
          <c:idx val="3"/>
          <c:order val="3"/>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'(10)Top Contri(CP)'!$A$52:$A$61</c:f>
              <c:strCache>
                <c:ptCount val="10"/>
                <c:pt idx="0">
                  <c:v>Siemens Energy India Limited</c:v>
                </c:pt>
                <c:pt idx="1">
                  <c:v>MPhasis Ltd</c:v>
                </c:pt>
                <c:pt idx="2">
                  <c:v>GMM Pfaudler Ltd</c:v>
                </c:pt>
                <c:pt idx="3">
                  <c:v>Ingersoll-Rand India Ltd</c:v>
                </c:pt>
                <c:pt idx="4">
                  <c:v>Siemens Ltd</c:v>
                </c:pt>
                <c:pt idx="5">
                  <c:v>Grindwell Norton Ltd</c:v>
                </c:pt>
                <c:pt idx="6">
                  <c:v>Abbott India Ltd</c:v>
                </c:pt>
                <c:pt idx="7">
                  <c:v>Coforge Limited</c:v>
                </c:pt>
                <c:pt idx="8">
                  <c:v>Cemindia Projects Limited</c:v>
                </c:pt>
                <c:pt idx="9">
                  <c:v>KSB Limited</c:v>
                </c:pt>
              </c:strCache>
            </c:strRef>
          </c:cat>
          <c:val>
            <c:numRef>
              <c:f>'(10)Top Contri(CP)'!$E$49:$E$58</c:f>
            </c:numRef>
          </c:val>
          <c:extLst xmlns:c16r2="http://schemas.microsoft.com/office/drawing/2015/06/chart">
            <c:ext xmlns:c16="http://schemas.microsoft.com/office/drawing/2014/chart" uri="{C3380CC4-5D6E-409C-BE32-E72D297353CC}">
              <c16:uniqueId val="{00000003-A926-4921-AA19-DF1C570ECB80}"/>
            </c:ext>
          </c:extLst>
        </c:ser>
        <c:ser>
          <c:idx val="4"/>
          <c:order val="4"/>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'(10)Top Contri(CP)'!$A$52:$A$61</c:f>
              <c:strCache>
                <c:ptCount val="10"/>
                <c:pt idx="0">
                  <c:v>Siemens Energy India Limited</c:v>
                </c:pt>
                <c:pt idx="1">
                  <c:v>MPhasis Ltd</c:v>
                </c:pt>
                <c:pt idx="2">
                  <c:v>GMM Pfaudler Ltd</c:v>
                </c:pt>
                <c:pt idx="3">
                  <c:v>Ingersoll-Rand India Ltd</c:v>
                </c:pt>
                <c:pt idx="4">
                  <c:v>Siemens Ltd</c:v>
                </c:pt>
                <c:pt idx="5">
                  <c:v>Grindwell Norton Ltd</c:v>
                </c:pt>
                <c:pt idx="6">
                  <c:v>Abbott India Ltd</c:v>
                </c:pt>
                <c:pt idx="7">
                  <c:v>Coforge Limited</c:v>
                </c:pt>
                <c:pt idx="8">
                  <c:v>Cemindia Projects Limited</c:v>
                </c:pt>
                <c:pt idx="9">
                  <c:v>KSB Limited</c:v>
                </c:pt>
              </c:strCache>
            </c:strRef>
          </c:cat>
          <c:val>
            <c:numRef>
              <c:f>'(10)Top Contri(CP)'!$F$49:$F$58</c:f>
            </c:numRef>
          </c:val>
          <c:extLst xmlns:c16r2="http://schemas.microsoft.com/office/drawing/2015/06/chart">
            <c:ext xmlns:c16="http://schemas.microsoft.com/office/drawing/2014/chart" uri="{C3380CC4-5D6E-409C-BE32-E72D297353CC}">
              <c16:uniqueId val="{00000004-A926-4921-AA19-DF1C570ECB80}"/>
            </c:ext>
          </c:extLst>
        </c:ser>
        <c:ser>
          <c:idx val="5"/>
          <c:order val="5"/>
          <c:spPr>
            <a:solidFill>
              <a:srgbClr val="7C5E1E"/>
            </a:solidFill>
            <a:ln>
              <a:noFill/>
            </a:ln>
            <a:effectLst/>
          </c:spPr>
          <c:invertIfNegative val="0"/>
          <c:dLbls>
            <c:numFmt formatCode="0%" sourceLinked="0"/>
            <c:spPr>
              <a:noFill/>
              <a:ln>
                <a:noFill/>
              </a:ln>
              <a:effectLst/>
            </c:spPr>
            <c:txPr>
              <a:bodyPr rot="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'(10)Top Contri(CP)'!$A$52:$A$61</c:f>
              <c:strCache>
                <c:ptCount val="10"/>
                <c:pt idx="0">
                  <c:v>Siemens Energy India Limited</c:v>
                </c:pt>
                <c:pt idx="1">
                  <c:v>MPhasis Ltd</c:v>
                </c:pt>
                <c:pt idx="2">
                  <c:v>GMM Pfaudler Ltd</c:v>
                </c:pt>
                <c:pt idx="3">
                  <c:v>Ingersoll-Rand India Ltd</c:v>
                </c:pt>
                <c:pt idx="4">
                  <c:v>Siemens Ltd</c:v>
                </c:pt>
                <c:pt idx="5">
                  <c:v>Grindwell Norton Ltd</c:v>
                </c:pt>
                <c:pt idx="6">
                  <c:v>Abbott India Ltd</c:v>
                </c:pt>
                <c:pt idx="7">
                  <c:v>Coforge Limited</c:v>
                </c:pt>
                <c:pt idx="8">
                  <c:v>Cemindia Projects Limited</c:v>
                </c:pt>
                <c:pt idx="9">
                  <c:v>KSB Limited</c:v>
                </c:pt>
              </c:strCache>
            </c:strRef>
          </c:cat>
          <c:val>
            <c:numRef>
              <c:f>'(10)Top Contri(CP)'!$G$52:$G$61</c:f>
              <c:numCache>
                <c:formatCode>0.00%</c:formatCode>
                <c:ptCount val="10"/>
                <c:pt idx="0">
                  <c:v>2.1433</c:v>
                </c:pt>
                <c:pt idx="1">
                  <c:v>2.7444999999999999</c:v>
                </c:pt>
                <c:pt idx="2">
                  <c:v>2.8921999999999999</c:v>
                </c:pt>
                <c:pt idx="3">
                  <c:v>2.9933999999999998</c:v>
                </c:pt>
                <c:pt idx="4">
                  <c:v>4.8880999999999997</c:v>
                </c:pt>
                <c:pt idx="5">
                  <c:v>4.9842000000000004</c:v>
                </c:pt>
                <c:pt idx="6">
                  <c:v>5.1684000000000001</c:v>
                </c:pt>
                <c:pt idx="7">
                  <c:v>7.8070000000000004</c:v>
                </c:pt>
                <c:pt idx="8">
                  <c:v>8.7294</c:v>
                </c:pt>
                <c:pt idx="9">
                  <c:v>19.130199999999999</c:v>
                </c:pt>
              </c:numCache>
            </c:numRef>
          </c:val>
          <c:extLst xmlns:c16r2="http://schemas.microsoft.com/office/drawing/2015/06/chart">
            <c:ext xmlns:c16="http://schemas.microsoft.com/office/drawing/2014/chart" uri="{C3380CC4-5D6E-409C-BE32-E72D297353CC}">
              <c16:uniqueId val="{00000005-A926-4921-AA19-DF1C570ECB80}"/>
            </c:ext>
          </c:extLst>
        </c:ser>
        <c:dLbls>
          <c:dLblPos val="outEnd"/>
          <c:showLegendKey val="0"/>
          <c:showVal val="1"/>
          <c:showCatName val="0"/>
          <c:showSerName val="0"/>
          <c:showPercent val="0"/>
          <c:showBubbleSize val="0"/>
        </c:dLbls>
        <c:gapWidth val="219"/>
        <c:axId val="1426485104"/>
        <c:axId val="1426486192"/>
      </c:barChart>
      <c:catAx>
        <c:axId val="142648510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1" i="0" u="none" strike="noStrike" kern="1200" baseline="0">
                <a:solidFill>
                  <a:schemeClr val="tx1"/>
                </a:solidFill>
                <a:latin typeface="+mn-lt"/>
                <a:ea typeface="+mn-ea"/>
                <a:cs typeface="+mn-cs"/>
              </a:defRPr>
            </a:pPr>
            <a:endParaRPr lang="en-US"/>
          </a:p>
        </c:txPr>
        <c:crossAx val="1426486192"/>
        <c:crosses val="autoZero"/>
        <c:auto val="1"/>
        <c:lblAlgn val="ctr"/>
        <c:lblOffset val="100"/>
        <c:noMultiLvlLbl val="0"/>
      </c:catAx>
      <c:valAx>
        <c:axId val="1426486192"/>
        <c:scaling>
          <c:orientation val="minMax"/>
          <c:max val="21"/>
          <c:min val="0"/>
        </c:scaling>
        <c:delete val="1"/>
        <c:axPos val="b"/>
        <c:numFmt formatCode="0.00%" sourceLinked="1"/>
        <c:majorTickMark val="out"/>
        <c:minorTickMark val="none"/>
        <c:tickLblPos val="nextTo"/>
        <c:crossAx val="1426485104"/>
        <c:crosses val="autoZero"/>
        <c:crossBetween val="between"/>
        <c:majorUnit val="1"/>
      </c:valAx>
      <c:spPr>
        <a:noFill/>
        <a:ln>
          <a:noFill/>
        </a:ln>
        <a:effectLst/>
      </c:spPr>
    </c:plotArea>
    <c:plotVisOnly val="1"/>
    <c:dispBlanksAs val="gap"/>
    <c:showDLblsOverMax val="0"/>
  </c:chart>
  <c:spPr>
    <a:noFill/>
    <a:ln>
      <a:noFill/>
    </a:ln>
    <a:effectLst/>
  </c:spPr>
  <c:txPr>
    <a:bodyPr/>
    <a:lstStyle/>
    <a:p>
      <a:pPr>
        <a:defRPr sz="1200" b="1">
          <a:solidFill>
            <a:schemeClr val="tx1"/>
          </a:solidFill>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3">
  <a:schemeClr val="accent6"/>
  <a:schemeClr val="accent5"/>
  <a:schemeClr val="accent4"/>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126FF4-6283-4F22-9100-7F70C07FEFFB}" type="doc">
      <dgm:prSet loTypeId="urn:microsoft.com/office/officeart/2005/8/layout/matrix1" loCatId="matrix" qsTypeId="urn:microsoft.com/office/officeart/2005/8/quickstyle/simple1#1" qsCatId="simple" csTypeId="urn:microsoft.com/office/officeart/2005/8/colors/accent1_2#1" csCatId="accent1" phldr="1"/>
      <dgm:spPr/>
      <dgm:t>
        <a:bodyPr/>
        <a:lstStyle/>
        <a:p>
          <a:endParaRPr lang="en-US"/>
        </a:p>
      </dgm:t>
    </dgm:pt>
    <dgm:pt modelId="{7BEDB702-FBAF-4E34-B54B-7B89DE9F0F78}">
      <dgm:prSet phldrT="[Text]"/>
      <dgm:spPr>
        <a:gradFill flip="none" rotWithShape="1">
          <a:gsLst>
            <a:gs pos="0">
              <a:schemeClr val="accent4">
                <a:lumMod val="5000"/>
                <a:lumOff val="9500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5400000" scaled="1"/>
          <a:tileRect/>
        </a:gradFill>
      </dgm:spPr>
      <dgm:t>
        <a:bodyPr/>
        <a:lstStyle/>
        <a:p>
          <a:r>
            <a:rPr lang="en-US" dirty="0"/>
            <a:t>4P</a:t>
          </a:r>
        </a:p>
      </dgm:t>
    </dgm:pt>
    <dgm:pt modelId="{51A57902-C58F-4FC0-8BB5-943AF614EFFE}" type="parTrans" cxnId="{909CF4C9-0636-4A09-8195-13434BC4FA55}">
      <dgm:prSet/>
      <dgm:spPr/>
      <dgm:t>
        <a:bodyPr/>
        <a:lstStyle/>
        <a:p>
          <a:endParaRPr lang="en-US"/>
        </a:p>
      </dgm:t>
    </dgm:pt>
    <dgm:pt modelId="{74671DFC-C144-4307-BF0F-D70585BDD4BC}" type="sibTrans" cxnId="{909CF4C9-0636-4A09-8195-13434BC4FA55}">
      <dgm:prSet/>
      <dgm:spPr/>
      <dgm:t>
        <a:bodyPr/>
        <a:lstStyle/>
        <a:p>
          <a:endParaRPr lang="en-US"/>
        </a:p>
      </dgm:t>
    </dgm:pt>
    <dgm:pt modelId="{7189F24B-ACC1-4E05-92C1-37C15AFBF212}">
      <dgm:prSet phldrT="[Text]" custT="1"/>
      <dgm:spPr>
        <a:solidFill>
          <a:srgbClr val="7C5A1E"/>
        </a:solidFill>
      </dgm:spPr>
      <dgm:t>
        <a:bodyPr/>
        <a:lstStyle/>
        <a:p>
          <a:pPr algn="ctr">
            <a:buNone/>
          </a:pPr>
          <a:endParaRPr lang="en-US" sz="2400" b="1" dirty="0">
            <a:solidFill>
              <a:srgbClr val="FFFF00"/>
            </a:solidFill>
          </a:endParaRPr>
        </a:p>
        <a:p>
          <a:pPr algn="ctr">
            <a:buNone/>
          </a:pPr>
          <a:r>
            <a:rPr lang="en-US" sz="2400" b="1" dirty="0">
              <a:solidFill>
                <a:srgbClr val="FFFF00"/>
              </a:solidFill>
            </a:rPr>
            <a:t>Past Analysis</a:t>
          </a:r>
        </a:p>
        <a:p>
          <a:pPr algn="ctr">
            <a:buFont typeface="Arial" panose="020B0604020202020204" pitchFamily="34" charset="0"/>
            <a:buNone/>
          </a:pPr>
          <a:r>
            <a:rPr lang="en-US" sz="1300" dirty="0"/>
            <a:t>Business Moat /Market Share </a:t>
          </a:r>
        </a:p>
        <a:p>
          <a:pPr algn="ctr">
            <a:buFont typeface="Arial" panose="020B0604020202020204" pitchFamily="34" charset="0"/>
            <a:buNone/>
          </a:pPr>
          <a:r>
            <a:rPr lang="en-US" sz="1300" dirty="0"/>
            <a:t>Operating efficiency</a:t>
          </a:r>
        </a:p>
        <a:p>
          <a:pPr algn="ctr">
            <a:buFont typeface="Arial" panose="020B0604020202020204" pitchFamily="34" charset="0"/>
            <a:buNone/>
          </a:pPr>
          <a:r>
            <a:rPr lang="en-US" sz="1300" dirty="0"/>
            <a:t>Working Capital Management</a:t>
          </a:r>
        </a:p>
        <a:p>
          <a:pPr algn="ctr">
            <a:buFont typeface="Arial" panose="020B0604020202020204" pitchFamily="34" charset="0"/>
            <a:buNone/>
          </a:pPr>
          <a:r>
            <a:rPr lang="en-US" sz="1300" dirty="0"/>
            <a:t>Balance sheet growth</a:t>
          </a:r>
        </a:p>
        <a:p>
          <a:pPr algn="ctr">
            <a:buFont typeface="Arial" panose="020B0604020202020204" pitchFamily="34" charset="0"/>
            <a:buNone/>
          </a:pPr>
          <a:r>
            <a:rPr lang="en-US" sz="1300" dirty="0"/>
            <a:t>ROE And ROCE growth </a:t>
          </a:r>
          <a:r>
            <a:rPr lang="en-US" sz="1300" dirty="0" err="1"/>
            <a:t>etc</a:t>
          </a:r>
          <a:endParaRPr lang="en-US" sz="1300" dirty="0"/>
        </a:p>
      </dgm:t>
    </dgm:pt>
    <dgm:pt modelId="{845C99AC-7B5D-4123-B999-F14B28EC83E0}" type="parTrans" cxnId="{AF4E9CDB-A0B9-4CDE-AFD1-21120947E20A}">
      <dgm:prSet/>
      <dgm:spPr/>
      <dgm:t>
        <a:bodyPr/>
        <a:lstStyle/>
        <a:p>
          <a:endParaRPr lang="en-US"/>
        </a:p>
      </dgm:t>
    </dgm:pt>
    <dgm:pt modelId="{39758961-3FF9-4452-A295-EBDB343A755C}" type="sibTrans" cxnId="{AF4E9CDB-A0B9-4CDE-AFD1-21120947E20A}">
      <dgm:prSet/>
      <dgm:spPr/>
      <dgm:t>
        <a:bodyPr/>
        <a:lstStyle/>
        <a:p>
          <a:endParaRPr lang="en-US"/>
        </a:p>
      </dgm:t>
    </dgm:pt>
    <dgm:pt modelId="{E6FD40D3-43B1-4A83-A376-917A6E8A3E47}">
      <dgm:prSet phldrT="[Text]" custT="1"/>
      <dgm:spPr>
        <a:solidFill>
          <a:srgbClr val="BD9B60"/>
        </a:solidFill>
      </dgm:spPr>
      <dgm:t>
        <a:bodyPr/>
        <a:lstStyle/>
        <a:p>
          <a:endParaRPr lang="en-US" sz="2400" b="1" dirty="0">
            <a:solidFill>
              <a:srgbClr val="FFFF00"/>
            </a:solidFill>
          </a:endParaRPr>
        </a:p>
        <a:p>
          <a:r>
            <a:rPr lang="en-US" sz="2400" b="1" dirty="0">
              <a:solidFill>
                <a:schemeClr val="tx1"/>
              </a:solidFill>
            </a:rPr>
            <a:t>Present Analysis</a:t>
          </a:r>
        </a:p>
        <a:p>
          <a:r>
            <a:rPr lang="en-US" sz="1300" dirty="0">
              <a:solidFill>
                <a:schemeClr val="tx1"/>
              </a:solidFill>
            </a:rPr>
            <a:t>Current vs Historical </a:t>
          </a:r>
        </a:p>
        <a:p>
          <a:r>
            <a:rPr lang="en-US" sz="1300" dirty="0">
              <a:solidFill>
                <a:schemeClr val="tx1"/>
              </a:solidFill>
            </a:rPr>
            <a:t>Valuation, Margins, leverage, Asset Turnover</a:t>
          </a:r>
        </a:p>
        <a:p>
          <a:r>
            <a:rPr lang="en-US" sz="1300" dirty="0">
              <a:solidFill>
                <a:schemeClr val="tx1"/>
              </a:solidFill>
            </a:rPr>
            <a:t>Capacity  and </a:t>
          </a:r>
          <a:r>
            <a:rPr lang="en-US" sz="1300" dirty="0" err="1">
              <a:solidFill>
                <a:schemeClr val="tx1"/>
              </a:solidFill>
            </a:rPr>
            <a:t>utilisation</a:t>
          </a:r>
          <a:endParaRPr lang="en-US" sz="1300" dirty="0">
            <a:solidFill>
              <a:schemeClr val="tx1"/>
            </a:solidFill>
          </a:endParaRPr>
        </a:p>
        <a:p>
          <a:r>
            <a:rPr lang="en-US" sz="1300" dirty="0">
              <a:solidFill>
                <a:schemeClr val="tx1"/>
              </a:solidFill>
            </a:rPr>
            <a:t>Capex and Cashflow</a:t>
          </a:r>
        </a:p>
      </dgm:t>
    </dgm:pt>
    <dgm:pt modelId="{39C6D06B-FF45-4FEF-A1BD-6DBCF933602E}" type="parTrans" cxnId="{039C15AB-041D-4686-A9E2-B6104B0F47B7}">
      <dgm:prSet/>
      <dgm:spPr/>
      <dgm:t>
        <a:bodyPr/>
        <a:lstStyle/>
        <a:p>
          <a:endParaRPr lang="en-US"/>
        </a:p>
      </dgm:t>
    </dgm:pt>
    <dgm:pt modelId="{9CF59094-472A-4761-96A4-66AC51CFEEA6}" type="sibTrans" cxnId="{039C15AB-041D-4686-A9E2-B6104B0F47B7}">
      <dgm:prSet/>
      <dgm:spPr/>
      <dgm:t>
        <a:bodyPr/>
        <a:lstStyle/>
        <a:p>
          <a:endParaRPr lang="en-US"/>
        </a:p>
      </dgm:t>
    </dgm:pt>
    <dgm:pt modelId="{7D88F4AD-0F5C-48D3-B618-4D1F2CB10719}">
      <dgm:prSet phldrT="[Text]" custT="1"/>
      <dgm:spPr>
        <a:solidFill>
          <a:srgbClr val="576433"/>
        </a:solidFill>
      </dgm:spPr>
      <dgm:t>
        <a:bodyPr tIns="0" anchor="t"/>
        <a:lstStyle/>
        <a:p>
          <a:r>
            <a:rPr lang="en-US" sz="2400" dirty="0">
              <a:solidFill>
                <a:srgbClr val="FFFF00"/>
              </a:solidFill>
            </a:rPr>
            <a:t>Pedigree</a:t>
          </a:r>
          <a:endParaRPr lang="en-US" sz="2800" dirty="0">
            <a:solidFill>
              <a:srgbClr val="FFFF00"/>
            </a:solidFill>
          </a:endParaRPr>
        </a:p>
        <a:p>
          <a:r>
            <a:rPr lang="en-US" sz="1300" dirty="0"/>
            <a:t>Management  Experience and Qualification</a:t>
          </a:r>
        </a:p>
        <a:p>
          <a:r>
            <a:rPr lang="en-US" sz="1300" dirty="0"/>
            <a:t>Corporate Governance Practices</a:t>
          </a:r>
        </a:p>
        <a:p>
          <a:r>
            <a:rPr lang="en-US" sz="1300" dirty="0"/>
            <a:t>Shareholding patterns</a:t>
          </a:r>
        </a:p>
        <a:p>
          <a:endParaRPr lang="en-US" sz="1300" dirty="0"/>
        </a:p>
        <a:p>
          <a:endParaRPr lang="en-US" sz="1300" dirty="0"/>
        </a:p>
        <a:p>
          <a:endParaRPr lang="en-US" sz="1300" dirty="0"/>
        </a:p>
        <a:p>
          <a:endParaRPr lang="en-US" sz="1300" dirty="0"/>
        </a:p>
      </dgm:t>
    </dgm:pt>
    <dgm:pt modelId="{AE4BDBB1-E3C6-4166-9053-A8708BFBC8EF}" type="parTrans" cxnId="{AB494662-3558-411F-A082-EE81F58679B1}">
      <dgm:prSet/>
      <dgm:spPr/>
      <dgm:t>
        <a:bodyPr/>
        <a:lstStyle/>
        <a:p>
          <a:endParaRPr lang="en-US"/>
        </a:p>
      </dgm:t>
    </dgm:pt>
    <dgm:pt modelId="{BFBAC40F-D654-48CA-A937-18ECF18A243B}" type="sibTrans" cxnId="{AB494662-3558-411F-A082-EE81F58679B1}">
      <dgm:prSet/>
      <dgm:spPr/>
      <dgm:t>
        <a:bodyPr/>
        <a:lstStyle/>
        <a:p>
          <a:endParaRPr lang="en-US"/>
        </a:p>
      </dgm:t>
    </dgm:pt>
    <dgm:pt modelId="{6D8F441A-6BC0-4F08-B617-0B242FBCE0D7}">
      <dgm:prSet phldrT="[Text]" custT="1"/>
      <dgm:spPr>
        <a:solidFill>
          <a:srgbClr val="F5E19C"/>
        </a:solidFill>
      </dgm:spPr>
      <dgm:t>
        <a:bodyPr tIns="0"/>
        <a:lstStyle/>
        <a:p>
          <a:r>
            <a:rPr lang="en-US" sz="2400" b="1" dirty="0">
              <a:solidFill>
                <a:schemeClr val="tx1"/>
              </a:solidFill>
            </a:rPr>
            <a:t>Potential</a:t>
          </a:r>
        </a:p>
        <a:p>
          <a:r>
            <a:rPr lang="en-US" sz="1400" dirty="0">
              <a:solidFill>
                <a:schemeClr val="tx1"/>
              </a:solidFill>
            </a:rPr>
            <a:t>Sector </a:t>
          </a:r>
          <a:r>
            <a:rPr lang="en-US" sz="1400" dirty="0" err="1">
              <a:solidFill>
                <a:schemeClr val="tx1"/>
              </a:solidFill>
            </a:rPr>
            <a:t>Outook</a:t>
          </a:r>
          <a:r>
            <a:rPr lang="en-US" sz="1400" dirty="0">
              <a:solidFill>
                <a:schemeClr val="tx1"/>
              </a:solidFill>
            </a:rPr>
            <a:t>  </a:t>
          </a:r>
          <a:r>
            <a:rPr lang="en-US" sz="1400" dirty="0" err="1">
              <a:solidFill>
                <a:schemeClr val="tx1"/>
              </a:solidFill>
            </a:rPr>
            <a:t>Favourable</a:t>
          </a:r>
          <a:r>
            <a:rPr lang="en-US" sz="1400" dirty="0">
              <a:solidFill>
                <a:schemeClr val="tx1"/>
              </a:solidFill>
            </a:rPr>
            <a:t> Macro</a:t>
          </a:r>
        </a:p>
        <a:p>
          <a:r>
            <a:rPr lang="en-US" sz="1400" dirty="0">
              <a:solidFill>
                <a:schemeClr val="tx1"/>
              </a:solidFill>
            </a:rPr>
            <a:t>Sufficient capacity</a:t>
          </a:r>
        </a:p>
        <a:p>
          <a:r>
            <a:rPr lang="en-US" sz="1400" dirty="0">
              <a:solidFill>
                <a:schemeClr val="tx1"/>
              </a:solidFill>
            </a:rPr>
            <a:t>Outstanding Order Book, </a:t>
          </a:r>
        </a:p>
        <a:p>
          <a:r>
            <a:rPr lang="en-US" sz="1400" dirty="0">
              <a:solidFill>
                <a:schemeClr val="tx1"/>
              </a:solidFill>
            </a:rPr>
            <a:t>Multi year Contract, Client Addition, </a:t>
          </a:r>
        </a:p>
        <a:p>
          <a:r>
            <a:rPr lang="en-US" sz="1400" dirty="0">
              <a:solidFill>
                <a:schemeClr val="tx1"/>
              </a:solidFill>
            </a:rPr>
            <a:t>Product Pipeline </a:t>
          </a:r>
          <a:r>
            <a:rPr lang="en-US" sz="1400" dirty="0" err="1">
              <a:solidFill>
                <a:schemeClr val="tx1"/>
              </a:solidFill>
            </a:rPr>
            <a:t>etc</a:t>
          </a:r>
          <a:endParaRPr lang="en-US" sz="1400" dirty="0">
            <a:solidFill>
              <a:schemeClr val="tx1"/>
            </a:solidFill>
          </a:endParaRPr>
        </a:p>
        <a:p>
          <a:endParaRPr lang="en-US" sz="1000" dirty="0">
            <a:solidFill>
              <a:schemeClr val="tx1"/>
            </a:solidFill>
          </a:endParaRPr>
        </a:p>
      </dgm:t>
    </dgm:pt>
    <dgm:pt modelId="{084902D0-181C-4CD8-A83E-0C3A5BF453A9}" type="parTrans" cxnId="{DDB46C5F-D89A-471F-979F-11F0084F471A}">
      <dgm:prSet/>
      <dgm:spPr/>
      <dgm:t>
        <a:bodyPr/>
        <a:lstStyle/>
        <a:p>
          <a:endParaRPr lang="en-US"/>
        </a:p>
      </dgm:t>
    </dgm:pt>
    <dgm:pt modelId="{DEC7F5D5-ACCC-4B56-BB42-131451C45238}" type="sibTrans" cxnId="{DDB46C5F-D89A-471F-979F-11F0084F471A}">
      <dgm:prSet/>
      <dgm:spPr/>
      <dgm:t>
        <a:bodyPr/>
        <a:lstStyle/>
        <a:p>
          <a:endParaRPr lang="en-US"/>
        </a:p>
      </dgm:t>
    </dgm:pt>
    <dgm:pt modelId="{84F89418-F4CC-4279-8479-8E95A49444F8}" type="pres">
      <dgm:prSet presAssocID="{CE126FF4-6283-4F22-9100-7F70C07FEFFB}" presName="diagram" presStyleCnt="0">
        <dgm:presLayoutVars>
          <dgm:chMax val="1"/>
          <dgm:dir/>
          <dgm:animLvl val="ctr"/>
          <dgm:resizeHandles val="exact"/>
        </dgm:presLayoutVars>
      </dgm:prSet>
      <dgm:spPr/>
      <dgm:t>
        <a:bodyPr/>
        <a:lstStyle/>
        <a:p>
          <a:endParaRPr lang="en-IN"/>
        </a:p>
      </dgm:t>
    </dgm:pt>
    <dgm:pt modelId="{58AF92C3-849E-45BF-A53A-1FAC60EAF73C}" type="pres">
      <dgm:prSet presAssocID="{CE126FF4-6283-4F22-9100-7F70C07FEFFB}" presName="matrix" presStyleCnt="0"/>
      <dgm:spPr/>
    </dgm:pt>
    <dgm:pt modelId="{AD803936-C087-42C6-B55F-07EE91D63D54}" type="pres">
      <dgm:prSet presAssocID="{CE126FF4-6283-4F22-9100-7F70C07FEFFB}" presName="tile1" presStyleLbl="node1" presStyleIdx="0" presStyleCnt="4"/>
      <dgm:spPr/>
      <dgm:t>
        <a:bodyPr/>
        <a:lstStyle/>
        <a:p>
          <a:endParaRPr lang="en-IN"/>
        </a:p>
      </dgm:t>
    </dgm:pt>
    <dgm:pt modelId="{CF9F9C89-1205-4F1C-ABCF-7FD4FD82BB43}" type="pres">
      <dgm:prSet presAssocID="{CE126FF4-6283-4F22-9100-7F70C07FEFFB}" presName="tile1text" presStyleLbl="node1" presStyleIdx="0" presStyleCnt="4">
        <dgm:presLayoutVars>
          <dgm:chMax val="0"/>
          <dgm:chPref val="0"/>
          <dgm:bulletEnabled val="1"/>
        </dgm:presLayoutVars>
      </dgm:prSet>
      <dgm:spPr/>
      <dgm:t>
        <a:bodyPr/>
        <a:lstStyle/>
        <a:p>
          <a:endParaRPr lang="en-IN"/>
        </a:p>
      </dgm:t>
    </dgm:pt>
    <dgm:pt modelId="{1473A432-A181-4DDC-A936-D78DB51F7F78}" type="pres">
      <dgm:prSet presAssocID="{CE126FF4-6283-4F22-9100-7F70C07FEFFB}" presName="tile2" presStyleLbl="node1" presStyleIdx="1" presStyleCnt="4"/>
      <dgm:spPr/>
      <dgm:t>
        <a:bodyPr/>
        <a:lstStyle/>
        <a:p>
          <a:endParaRPr lang="en-IN"/>
        </a:p>
      </dgm:t>
    </dgm:pt>
    <dgm:pt modelId="{434B369E-BA67-422C-A13B-03994C95D186}" type="pres">
      <dgm:prSet presAssocID="{CE126FF4-6283-4F22-9100-7F70C07FEFFB}" presName="tile2text" presStyleLbl="node1" presStyleIdx="1" presStyleCnt="4">
        <dgm:presLayoutVars>
          <dgm:chMax val="0"/>
          <dgm:chPref val="0"/>
          <dgm:bulletEnabled val="1"/>
        </dgm:presLayoutVars>
      </dgm:prSet>
      <dgm:spPr/>
      <dgm:t>
        <a:bodyPr/>
        <a:lstStyle/>
        <a:p>
          <a:endParaRPr lang="en-IN"/>
        </a:p>
      </dgm:t>
    </dgm:pt>
    <dgm:pt modelId="{A0FD10D9-CA67-46CB-A7AC-D75B69EF7B4B}" type="pres">
      <dgm:prSet presAssocID="{CE126FF4-6283-4F22-9100-7F70C07FEFFB}" presName="tile3" presStyleLbl="node1" presStyleIdx="2" presStyleCnt="4"/>
      <dgm:spPr/>
      <dgm:t>
        <a:bodyPr/>
        <a:lstStyle/>
        <a:p>
          <a:endParaRPr lang="en-IN"/>
        </a:p>
      </dgm:t>
    </dgm:pt>
    <dgm:pt modelId="{A26E8B34-7D56-4AB9-B9F9-6F795339BD41}" type="pres">
      <dgm:prSet presAssocID="{CE126FF4-6283-4F22-9100-7F70C07FEFFB}" presName="tile3text" presStyleLbl="node1" presStyleIdx="2" presStyleCnt="4">
        <dgm:presLayoutVars>
          <dgm:chMax val="0"/>
          <dgm:chPref val="0"/>
          <dgm:bulletEnabled val="1"/>
        </dgm:presLayoutVars>
      </dgm:prSet>
      <dgm:spPr/>
      <dgm:t>
        <a:bodyPr/>
        <a:lstStyle/>
        <a:p>
          <a:endParaRPr lang="en-IN"/>
        </a:p>
      </dgm:t>
    </dgm:pt>
    <dgm:pt modelId="{A1FD14DC-8A3F-4A4B-A8AB-757499DC45D9}" type="pres">
      <dgm:prSet presAssocID="{CE126FF4-6283-4F22-9100-7F70C07FEFFB}" presName="tile4" presStyleLbl="node1" presStyleIdx="3" presStyleCnt="4" custLinFactNeighborY="0"/>
      <dgm:spPr/>
      <dgm:t>
        <a:bodyPr/>
        <a:lstStyle/>
        <a:p>
          <a:endParaRPr lang="en-IN"/>
        </a:p>
      </dgm:t>
    </dgm:pt>
    <dgm:pt modelId="{7CF27ABC-19F8-4329-870B-69752897A423}" type="pres">
      <dgm:prSet presAssocID="{CE126FF4-6283-4F22-9100-7F70C07FEFFB}" presName="tile4text" presStyleLbl="node1" presStyleIdx="3" presStyleCnt="4">
        <dgm:presLayoutVars>
          <dgm:chMax val="0"/>
          <dgm:chPref val="0"/>
          <dgm:bulletEnabled val="1"/>
        </dgm:presLayoutVars>
      </dgm:prSet>
      <dgm:spPr/>
      <dgm:t>
        <a:bodyPr/>
        <a:lstStyle/>
        <a:p>
          <a:endParaRPr lang="en-IN"/>
        </a:p>
      </dgm:t>
    </dgm:pt>
    <dgm:pt modelId="{60A21AE8-7A4F-4B43-8CD6-E98E2C5F0B52}" type="pres">
      <dgm:prSet presAssocID="{CE126FF4-6283-4F22-9100-7F70C07FEFFB}" presName="centerTile" presStyleLbl="fgShp" presStyleIdx="0" presStyleCnt="1" custScaleX="53177" custScaleY="59598">
        <dgm:presLayoutVars>
          <dgm:chMax val="0"/>
          <dgm:chPref val="0"/>
        </dgm:presLayoutVars>
      </dgm:prSet>
      <dgm:spPr/>
      <dgm:t>
        <a:bodyPr/>
        <a:lstStyle/>
        <a:p>
          <a:endParaRPr lang="en-IN"/>
        </a:p>
      </dgm:t>
    </dgm:pt>
  </dgm:ptLst>
  <dgm:cxnLst>
    <dgm:cxn modelId="{513C8874-DA41-404C-AA64-C469E5EEEEA5}" type="presOf" srcId="{6D8F441A-6BC0-4F08-B617-0B242FBCE0D7}" destId="{A1FD14DC-8A3F-4A4B-A8AB-757499DC45D9}" srcOrd="0" destOrd="0" presId="urn:microsoft.com/office/officeart/2005/8/layout/matrix1"/>
    <dgm:cxn modelId="{EE640465-7FC7-4494-8611-3617693C3C54}" type="presOf" srcId="{7BEDB702-FBAF-4E34-B54B-7B89DE9F0F78}" destId="{60A21AE8-7A4F-4B43-8CD6-E98E2C5F0B52}" srcOrd="0" destOrd="0" presId="urn:microsoft.com/office/officeart/2005/8/layout/matrix1"/>
    <dgm:cxn modelId="{AB494662-3558-411F-A082-EE81F58679B1}" srcId="{7BEDB702-FBAF-4E34-B54B-7B89DE9F0F78}" destId="{7D88F4AD-0F5C-48D3-B618-4D1F2CB10719}" srcOrd="2" destOrd="0" parTransId="{AE4BDBB1-E3C6-4166-9053-A8708BFBC8EF}" sibTransId="{BFBAC40F-D654-48CA-A937-18ECF18A243B}"/>
    <dgm:cxn modelId="{4EA9E4CC-CDF8-4BE6-AFC6-DF933EFBD6E0}" type="presOf" srcId="{E6FD40D3-43B1-4A83-A376-917A6E8A3E47}" destId="{434B369E-BA67-422C-A13B-03994C95D186}" srcOrd="1" destOrd="0" presId="urn:microsoft.com/office/officeart/2005/8/layout/matrix1"/>
    <dgm:cxn modelId="{DDB46C5F-D89A-471F-979F-11F0084F471A}" srcId="{7BEDB702-FBAF-4E34-B54B-7B89DE9F0F78}" destId="{6D8F441A-6BC0-4F08-B617-0B242FBCE0D7}" srcOrd="3" destOrd="0" parTransId="{084902D0-181C-4CD8-A83E-0C3A5BF453A9}" sibTransId="{DEC7F5D5-ACCC-4B56-BB42-131451C45238}"/>
    <dgm:cxn modelId="{5B324185-13CF-4492-875E-E352549C1C76}" type="presOf" srcId="{7D88F4AD-0F5C-48D3-B618-4D1F2CB10719}" destId="{A0FD10D9-CA67-46CB-A7AC-D75B69EF7B4B}" srcOrd="0" destOrd="0" presId="urn:microsoft.com/office/officeart/2005/8/layout/matrix1"/>
    <dgm:cxn modelId="{7C36ED7A-4592-46DA-88B9-B3A16E73F501}" type="presOf" srcId="{7189F24B-ACC1-4E05-92C1-37C15AFBF212}" destId="{AD803936-C087-42C6-B55F-07EE91D63D54}" srcOrd="0" destOrd="0" presId="urn:microsoft.com/office/officeart/2005/8/layout/matrix1"/>
    <dgm:cxn modelId="{D17B0354-A499-4DBB-A0CD-7F5A1252116F}" type="presOf" srcId="{E6FD40D3-43B1-4A83-A376-917A6E8A3E47}" destId="{1473A432-A181-4DDC-A936-D78DB51F7F78}" srcOrd="0" destOrd="0" presId="urn:microsoft.com/office/officeart/2005/8/layout/matrix1"/>
    <dgm:cxn modelId="{AF4E9CDB-A0B9-4CDE-AFD1-21120947E20A}" srcId="{7BEDB702-FBAF-4E34-B54B-7B89DE9F0F78}" destId="{7189F24B-ACC1-4E05-92C1-37C15AFBF212}" srcOrd="0" destOrd="0" parTransId="{845C99AC-7B5D-4123-B999-F14B28EC83E0}" sibTransId="{39758961-3FF9-4452-A295-EBDB343A755C}"/>
    <dgm:cxn modelId="{B577C7F6-EEB8-4AE4-B4F0-901F9EAFE639}" type="presOf" srcId="{6D8F441A-6BC0-4F08-B617-0B242FBCE0D7}" destId="{7CF27ABC-19F8-4329-870B-69752897A423}" srcOrd="1" destOrd="0" presId="urn:microsoft.com/office/officeart/2005/8/layout/matrix1"/>
    <dgm:cxn modelId="{D5D6B4D3-6816-4E85-BF6E-F553C95A342B}" type="presOf" srcId="{CE126FF4-6283-4F22-9100-7F70C07FEFFB}" destId="{84F89418-F4CC-4279-8479-8E95A49444F8}" srcOrd="0" destOrd="0" presId="urn:microsoft.com/office/officeart/2005/8/layout/matrix1"/>
    <dgm:cxn modelId="{9A113AC5-9B66-4D61-A48E-526CE55CE8EC}" type="presOf" srcId="{7D88F4AD-0F5C-48D3-B618-4D1F2CB10719}" destId="{A26E8B34-7D56-4AB9-B9F9-6F795339BD41}" srcOrd="1" destOrd="0" presId="urn:microsoft.com/office/officeart/2005/8/layout/matrix1"/>
    <dgm:cxn modelId="{909CF4C9-0636-4A09-8195-13434BC4FA55}" srcId="{CE126FF4-6283-4F22-9100-7F70C07FEFFB}" destId="{7BEDB702-FBAF-4E34-B54B-7B89DE9F0F78}" srcOrd="0" destOrd="0" parTransId="{51A57902-C58F-4FC0-8BB5-943AF614EFFE}" sibTransId="{74671DFC-C144-4307-BF0F-D70585BDD4BC}"/>
    <dgm:cxn modelId="{36596164-0AA0-4731-BE69-0EFBC7BCB0AB}" type="presOf" srcId="{7189F24B-ACC1-4E05-92C1-37C15AFBF212}" destId="{CF9F9C89-1205-4F1C-ABCF-7FD4FD82BB43}" srcOrd="1" destOrd="0" presId="urn:microsoft.com/office/officeart/2005/8/layout/matrix1"/>
    <dgm:cxn modelId="{039C15AB-041D-4686-A9E2-B6104B0F47B7}" srcId="{7BEDB702-FBAF-4E34-B54B-7B89DE9F0F78}" destId="{E6FD40D3-43B1-4A83-A376-917A6E8A3E47}" srcOrd="1" destOrd="0" parTransId="{39C6D06B-FF45-4FEF-A1BD-6DBCF933602E}" sibTransId="{9CF59094-472A-4761-96A4-66AC51CFEEA6}"/>
    <dgm:cxn modelId="{E7F937D3-53D9-450C-9A18-45161335A07E}" type="presParOf" srcId="{84F89418-F4CC-4279-8479-8E95A49444F8}" destId="{58AF92C3-849E-45BF-A53A-1FAC60EAF73C}" srcOrd="0" destOrd="0" presId="urn:microsoft.com/office/officeart/2005/8/layout/matrix1"/>
    <dgm:cxn modelId="{00949D1C-8BF8-4543-846F-DA373F2D75BD}" type="presParOf" srcId="{58AF92C3-849E-45BF-A53A-1FAC60EAF73C}" destId="{AD803936-C087-42C6-B55F-07EE91D63D54}" srcOrd="0" destOrd="0" presId="urn:microsoft.com/office/officeart/2005/8/layout/matrix1"/>
    <dgm:cxn modelId="{FA438F67-A21A-4FB3-AB37-00191C19089F}" type="presParOf" srcId="{58AF92C3-849E-45BF-A53A-1FAC60EAF73C}" destId="{CF9F9C89-1205-4F1C-ABCF-7FD4FD82BB43}" srcOrd="1" destOrd="0" presId="urn:microsoft.com/office/officeart/2005/8/layout/matrix1"/>
    <dgm:cxn modelId="{2B6A2207-A08B-4D94-BB51-C2D7DDDB69DA}" type="presParOf" srcId="{58AF92C3-849E-45BF-A53A-1FAC60EAF73C}" destId="{1473A432-A181-4DDC-A936-D78DB51F7F78}" srcOrd="2" destOrd="0" presId="urn:microsoft.com/office/officeart/2005/8/layout/matrix1"/>
    <dgm:cxn modelId="{B24E42C9-03D9-4137-A608-C6EBD6271015}" type="presParOf" srcId="{58AF92C3-849E-45BF-A53A-1FAC60EAF73C}" destId="{434B369E-BA67-422C-A13B-03994C95D186}" srcOrd="3" destOrd="0" presId="urn:microsoft.com/office/officeart/2005/8/layout/matrix1"/>
    <dgm:cxn modelId="{758F43BF-10AB-4C4E-AFD5-57D3A0B3DD19}" type="presParOf" srcId="{58AF92C3-849E-45BF-A53A-1FAC60EAF73C}" destId="{A0FD10D9-CA67-46CB-A7AC-D75B69EF7B4B}" srcOrd="4" destOrd="0" presId="urn:microsoft.com/office/officeart/2005/8/layout/matrix1"/>
    <dgm:cxn modelId="{93FE1387-0B0A-4321-8A6A-181C8D0D8E48}" type="presParOf" srcId="{58AF92C3-849E-45BF-A53A-1FAC60EAF73C}" destId="{A26E8B34-7D56-4AB9-B9F9-6F795339BD41}" srcOrd="5" destOrd="0" presId="urn:microsoft.com/office/officeart/2005/8/layout/matrix1"/>
    <dgm:cxn modelId="{6956F04A-74FB-462F-AF3C-4C24553C0CD3}" type="presParOf" srcId="{58AF92C3-849E-45BF-A53A-1FAC60EAF73C}" destId="{A1FD14DC-8A3F-4A4B-A8AB-757499DC45D9}" srcOrd="6" destOrd="0" presId="urn:microsoft.com/office/officeart/2005/8/layout/matrix1"/>
    <dgm:cxn modelId="{B68B6300-C418-42C4-BCE0-3471A84F8679}" type="presParOf" srcId="{58AF92C3-849E-45BF-A53A-1FAC60EAF73C}" destId="{7CF27ABC-19F8-4329-870B-69752897A423}" srcOrd="7" destOrd="0" presId="urn:microsoft.com/office/officeart/2005/8/layout/matrix1"/>
    <dgm:cxn modelId="{F7975E0E-8877-4A47-A149-C0B4618696BC}" type="presParOf" srcId="{84F89418-F4CC-4279-8479-8E95A49444F8}" destId="{60A21AE8-7A4F-4B43-8CD6-E98E2C5F0B52}" srcOrd="1" destOrd="0" presId="urn:microsoft.com/office/officeart/2005/8/layout/matrix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B5AA174-6ED2-44DC-8417-63C27EC00072}" type="doc">
      <dgm:prSet loTypeId="urn:microsoft.com/office/officeart/2005/8/layout/venn2" loCatId="relationship" qsTypeId="urn:microsoft.com/office/officeart/2005/8/quickstyle/3d1#1" qsCatId="3D" csTypeId="urn:microsoft.com/office/officeart/2005/8/colors/accent1_2#2" csCatId="accent1" phldr="1"/>
      <dgm:spPr/>
      <dgm:t>
        <a:bodyPr/>
        <a:lstStyle/>
        <a:p>
          <a:endParaRPr lang="en-US"/>
        </a:p>
      </dgm:t>
    </dgm:pt>
    <dgm:pt modelId="{9B011FA0-9C98-4D4A-80D0-A566119982C5}">
      <dgm:prSet phldrT="[Text]" custT="1"/>
      <dgm:spPr>
        <a:solidFill>
          <a:srgbClr val="BF9D61"/>
        </a:solidFill>
      </dgm:spPr>
      <dgm:t>
        <a:bodyPr/>
        <a:lstStyle/>
        <a:p>
          <a:r>
            <a:rPr lang="en-US" sz="1400" dirty="0"/>
            <a:t>Max Sector Allocation 30%</a:t>
          </a:r>
        </a:p>
      </dgm:t>
    </dgm:pt>
    <dgm:pt modelId="{5ED5E637-6855-4040-8D52-45A19952DC50}" type="parTrans" cxnId="{2E83EDBE-865C-4C2C-ACA3-94EF67CEB2AA}">
      <dgm:prSet/>
      <dgm:spPr/>
      <dgm:t>
        <a:bodyPr/>
        <a:lstStyle/>
        <a:p>
          <a:endParaRPr lang="en-US"/>
        </a:p>
      </dgm:t>
    </dgm:pt>
    <dgm:pt modelId="{9E58F8C1-8962-412F-8BB6-FF1381D858E2}" type="sibTrans" cxnId="{2E83EDBE-865C-4C2C-ACA3-94EF67CEB2AA}">
      <dgm:prSet/>
      <dgm:spPr/>
      <dgm:t>
        <a:bodyPr/>
        <a:lstStyle/>
        <a:p>
          <a:endParaRPr lang="en-US"/>
        </a:p>
      </dgm:t>
    </dgm:pt>
    <dgm:pt modelId="{41B035C2-89F5-4589-BA79-4DB7F29EA73A}">
      <dgm:prSet phldrT="[Text]" custT="1"/>
      <dgm:spPr>
        <a:solidFill>
          <a:srgbClr val="7B5514"/>
        </a:solidFill>
      </dgm:spPr>
      <dgm:t>
        <a:bodyPr/>
        <a:lstStyle/>
        <a:p>
          <a:r>
            <a:rPr lang="en-US" sz="1400" b="1" dirty="0">
              <a:solidFill>
                <a:schemeClr val="bg1"/>
              </a:solidFill>
            </a:rPr>
            <a:t>Max Single Stock Allocation 15%</a:t>
          </a:r>
        </a:p>
      </dgm:t>
    </dgm:pt>
    <dgm:pt modelId="{56605273-C7F2-4C5A-A8CD-40AA0506DAD5}" type="parTrans" cxnId="{DDEF7DBD-D84A-4830-A512-3A8094A48D99}">
      <dgm:prSet/>
      <dgm:spPr/>
      <dgm:t>
        <a:bodyPr/>
        <a:lstStyle/>
        <a:p>
          <a:endParaRPr lang="en-US"/>
        </a:p>
      </dgm:t>
    </dgm:pt>
    <dgm:pt modelId="{174F4367-BD2B-442A-A994-B6B54A97076C}" type="sibTrans" cxnId="{DDEF7DBD-D84A-4830-A512-3A8094A48D99}">
      <dgm:prSet/>
      <dgm:spPr/>
      <dgm:t>
        <a:bodyPr/>
        <a:lstStyle/>
        <a:p>
          <a:endParaRPr lang="en-US"/>
        </a:p>
      </dgm:t>
    </dgm:pt>
    <dgm:pt modelId="{70D67CE3-655F-4C65-BBBB-DA6F97D39194}" type="pres">
      <dgm:prSet presAssocID="{8B5AA174-6ED2-44DC-8417-63C27EC00072}" presName="Name0" presStyleCnt="0">
        <dgm:presLayoutVars>
          <dgm:chMax val="7"/>
          <dgm:resizeHandles val="exact"/>
        </dgm:presLayoutVars>
      </dgm:prSet>
      <dgm:spPr/>
      <dgm:t>
        <a:bodyPr/>
        <a:lstStyle/>
        <a:p>
          <a:endParaRPr lang="en-IN"/>
        </a:p>
      </dgm:t>
    </dgm:pt>
    <dgm:pt modelId="{BAC2DD7C-DA75-4BA1-8131-4974CA11526B}" type="pres">
      <dgm:prSet presAssocID="{8B5AA174-6ED2-44DC-8417-63C27EC00072}" presName="comp1" presStyleCnt="0"/>
      <dgm:spPr/>
    </dgm:pt>
    <dgm:pt modelId="{D8A27CD4-2114-4B7F-A37D-6AD255A91FDA}" type="pres">
      <dgm:prSet presAssocID="{8B5AA174-6ED2-44DC-8417-63C27EC00072}" presName="circle1" presStyleLbl="node1" presStyleIdx="0" presStyleCnt="2"/>
      <dgm:spPr/>
      <dgm:t>
        <a:bodyPr/>
        <a:lstStyle/>
        <a:p>
          <a:endParaRPr lang="en-IN"/>
        </a:p>
      </dgm:t>
    </dgm:pt>
    <dgm:pt modelId="{61BE33A2-F31B-4904-A2FC-2814683593FF}" type="pres">
      <dgm:prSet presAssocID="{8B5AA174-6ED2-44DC-8417-63C27EC00072}" presName="c1text" presStyleLbl="node1" presStyleIdx="0" presStyleCnt="2">
        <dgm:presLayoutVars>
          <dgm:bulletEnabled val="1"/>
        </dgm:presLayoutVars>
      </dgm:prSet>
      <dgm:spPr/>
      <dgm:t>
        <a:bodyPr/>
        <a:lstStyle/>
        <a:p>
          <a:endParaRPr lang="en-IN"/>
        </a:p>
      </dgm:t>
    </dgm:pt>
    <dgm:pt modelId="{40499266-AC28-41AC-A423-FCA16C0F6954}" type="pres">
      <dgm:prSet presAssocID="{8B5AA174-6ED2-44DC-8417-63C27EC00072}" presName="comp2" presStyleCnt="0"/>
      <dgm:spPr/>
    </dgm:pt>
    <dgm:pt modelId="{C09FC8E9-68BA-4697-B1D0-1F7D15064B44}" type="pres">
      <dgm:prSet presAssocID="{8B5AA174-6ED2-44DC-8417-63C27EC00072}" presName="circle2" presStyleLbl="node1" presStyleIdx="1" presStyleCnt="2" custScaleX="85000" custScaleY="86667"/>
      <dgm:spPr/>
      <dgm:t>
        <a:bodyPr/>
        <a:lstStyle/>
        <a:p>
          <a:endParaRPr lang="en-IN"/>
        </a:p>
      </dgm:t>
    </dgm:pt>
    <dgm:pt modelId="{6087D472-0CE4-4ECE-A367-F82DC53CB89E}" type="pres">
      <dgm:prSet presAssocID="{8B5AA174-6ED2-44DC-8417-63C27EC00072}" presName="c2text" presStyleLbl="node1" presStyleIdx="1" presStyleCnt="2">
        <dgm:presLayoutVars>
          <dgm:bulletEnabled val="1"/>
        </dgm:presLayoutVars>
      </dgm:prSet>
      <dgm:spPr/>
      <dgm:t>
        <a:bodyPr/>
        <a:lstStyle/>
        <a:p>
          <a:endParaRPr lang="en-IN"/>
        </a:p>
      </dgm:t>
    </dgm:pt>
  </dgm:ptLst>
  <dgm:cxnLst>
    <dgm:cxn modelId="{2E83EDBE-865C-4C2C-ACA3-94EF67CEB2AA}" srcId="{8B5AA174-6ED2-44DC-8417-63C27EC00072}" destId="{9B011FA0-9C98-4D4A-80D0-A566119982C5}" srcOrd="0" destOrd="0" parTransId="{5ED5E637-6855-4040-8D52-45A19952DC50}" sibTransId="{9E58F8C1-8962-412F-8BB6-FF1381D858E2}"/>
    <dgm:cxn modelId="{DDEF7DBD-D84A-4830-A512-3A8094A48D99}" srcId="{8B5AA174-6ED2-44DC-8417-63C27EC00072}" destId="{41B035C2-89F5-4589-BA79-4DB7F29EA73A}" srcOrd="1" destOrd="0" parTransId="{56605273-C7F2-4C5A-A8CD-40AA0506DAD5}" sibTransId="{174F4367-BD2B-442A-A994-B6B54A97076C}"/>
    <dgm:cxn modelId="{F1186D09-3CA1-4E59-A63C-1C3E7B88D563}" type="presOf" srcId="{8B5AA174-6ED2-44DC-8417-63C27EC00072}" destId="{70D67CE3-655F-4C65-BBBB-DA6F97D39194}" srcOrd="0" destOrd="0" presId="urn:microsoft.com/office/officeart/2005/8/layout/venn2"/>
    <dgm:cxn modelId="{DFCAA628-284C-4AFB-A65F-E4B8C7150A31}" type="presOf" srcId="{9B011FA0-9C98-4D4A-80D0-A566119982C5}" destId="{61BE33A2-F31B-4904-A2FC-2814683593FF}" srcOrd="1" destOrd="0" presId="urn:microsoft.com/office/officeart/2005/8/layout/venn2"/>
    <dgm:cxn modelId="{E90CC7CB-4CFD-4450-8E10-24A02255614F}" type="presOf" srcId="{9B011FA0-9C98-4D4A-80D0-A566119982C5}" destId="{D8A27CD4-2114-4B7F-A37D-6AD255A91FDA}" srcOrd="0" destOrd="0" presId="urn:microsoft.com/office/officeart/2005/8/layout/venn2"/>
    <dgm:cxn modelId="{363E8B1E-530E-4120-8B61-4C96DC8F2DAA}" type="presOf" srcId="{41B035C2-89F5-4589-BA79-4DB7F29EA73A}" destId="{6087D472-0CE4-4ECE-A367-F82DC53CB89E}" srcOrd="1" destOrd="0" presId="urn:microsoft.com/office/officeart/2005/8/layout/venn2"/>
    <dgm:cxn modelId="{F231591F-D069-4BF5-919B-DCFFC0297739}" type="presOf" srcId="{41B035C2-89F5-4589-BA79-4DB7F29EA73A}" destId="{C09FC8E9-68BA-4697-B1D0-1F7D15064B44}" srcOrd="0" destOrd="0" presId="urn:microsoft.com/office/officeart/2005/8/layout/venn2"/>
    <dgm:cxn modelId="{02F75380-5479-4966-A01E-A40AA282331E}" type="presParOf" srcId="{70D67CE3-655F-4C65-BBBB-DA6F97D39194}" destId="{BAC2DD7C-DA75-4BA1-8131-4974CA11526B}" srcOrd="0" destOrd="0" presId="urn:microsoft.com/office/officeart/2005/8/layout/venn2"/>
    <dgm:cxn modelId="{EA6CFF4C-2A8C-426B-81BD-378F7B9C675C}" type="presParOf" srcId="{BAC2DD7C-DA75-4BA1-8131-4974CA11526B}" destId="{D8A27CD4-2114-4B7F-A37D-6AD255A91FDA}" srcOrd="0" destOrd="0" presId="urn:microsoft.com/office/officeart/2005/8/layout/venn2"/>
    <dgm:cxn modelId="{16ADB79E-B26F-4F99-9290-853692908420}" type="presParOf" srcId="{BAC2DD7C-DA75-4BA1-8131-4974CA11526B}" destId="{61BE33A2-F31B-4904-A2FC-2814683593FF}" srcOrd="1" destOrd="0" presId="urn:microsoft.com/office/officeart/2005/8/layout/venn2"/>
    <dgm:cxn modelId="{B97B7B7E-6636-4E97-AF5C-FD4F297A8F91}" type="presParOf" srcId="{70D67CE3-655F-4C65-BBBB-DA6F97D39194}" destId="{40499266-AC28-41AC-A423-FCA16C0F6954}" srcOrd="1" destOrd="0" presId="urn:microsoft.com/office/officeart/2005/8/layout/venn2"/>
    <dgm:cxn modelId="{F23947D3-06AF-4757-BE66-02AC6724DE85}" type="presParOf" srcId="{40499266-AC28-41AC-A423-FCA16C0F6954}" destId="{C09FC8E9-68BA-4697-B1D0-1F7D15064B44}" srcOrd="0" destOrd="0" presId="urn:microsoft.com/office/officeart/2005/8/layout/venn2"/>
    <dgm:cxn modelId="{34CFE253-0959-4819-91D0-5AF229B514CA}" type="presParOf" srcId="{40499266-AC28-41AC-A423-FCA16C0F6954}" destId="{6087D472-0CE4-4ECE-A367-F82DC53CB89E}" srcOrd="1" destOrd="0" presId="urn:microsoft.com/office/officeart/2005/8/layout/venn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D8A27CD4-2114-4B7F-A37D-6AD255A91FDA}">
      <dsp:nvSpPr>
        <dsp:cNvPr id="0" name=""/>
        <dsp:cNvSpPr/>
      </dsp:nvSpPr>
      <dsp:spPr>
        <a:xfrm>
          <a:off x="185839" y="0"/>
          <a:ext cx="2564173" cy="2564173"/>
        </a:xfrm>
        <a:prstGeom prst="ellipse">
          <a:avLst/>
        </a:prstGeom>
        <a:solidFill>
          <a:srgbClr val="BF9D61"/>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kern="1200" dirty="0"/>
            <a:t>Max Sector Allocation 30%</a:t>
          </a:r>
        </a:p>
      </dsp:txBody>
      <dsp:txXfrm>
        <a:off x="794831" y="192312"/>
        <a:ext cx="1346190" cy="435909"/>
      </dsp:txXfrm>
    </dsp:sp>
    <dsp:sp modelId="{C09FC8E9-68BA-4697-B1D0-1F7D15064B44}">
      <dsp:nvSpPr>
        <dsp:cNvPr id="0" name=""/>
        <dsp:cNvSpPr/>
      </dsp:nvSpPr>
      <dsp:spPr>
        <a:xfrm>
          <a:off x="650596" y="769248"/>
          <a:ext cx="1634660" cy="1666718"/>
        </a:xfrm>
        <a:prstGeom prst="ellipse">
          <a:avLst/>
        </a:prstGeom>
        <a:solidFill>
          <a:srgbClr val="7B5514"/>
        </a:solidFill>
        <a:ln>
          <a:noFill/>
        </a:ln>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US" sz="1400" b="1" kern="1200" dirty="0">
              <a:solidFill>
                <a:schemeClr val="bg1"/>
              </a:solidFill>
            </a:rPr>
            <a:t>Max Single Stock Allocation 15%</a:t>
          </a:r>
        </a:p>
      </dsp:txBody>
      <dsp:txXfrm>
        <a:off x="889986" y="1185928"/>
        <a:ext cx="1155879" cy="833359"/>
      </dsp:txXfrm>
    </dsp:sp>
  </dsp:spTree>
</dsp:drawing>
</file>

<file path=ppt/diagrams/layout1.xml><?xml version="1.0" encoding="utf-8"?>
<dgm:layoutDef xmlns:dgm="http://schemas.openxmlformats.org/drawingml/2006/diagram" xmlns:a="http://schemas.openxmlformats.org/drawingml/2006/main" uniqueId="urn:microsoft.com/office/officeart/2005/8/layout/matrix1">
  <dgm:title val=""/>
  <dgm:desc val=""/>
  <dgm:catLst>
    <dgm:cat type="matrix" pri="2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styleData>
  <dgm:clrData>
    <dgm:dataModel>
      <dgm:ptLst>
        <dgm:pt modelId="0" type="doc"/>
        <dgm:pt modelId="1"/>
        <dgm:pt modelId="11"/>
        <dgm:pt modelId="12"/>
        <dgm:pt modelId="13"/>
        <dgm:pt modelId="14"/>
      </dgm:ptLst>
      <dgm:cxnLst>
        <dgm:cxn modelId="2" srcId="0" destId="1" srcOrd="0" destOrd="0"/>
        <dgm:cxn modelId="15" srcId="1" destId="11" srcOrd="0" destOrd="0"/>
        <dgm:cxn modelId="16" srcId="1" destId="12" srcOrd="1" destOrd="0"/>
        <dgm:cxn modelId="17" srcId="1" destId="13" srcOrd="2" destOrd="0"/>
        <dgm:cxn modelId="18" srcId="1" destId="14" srcOrd="3" destOrd="0"/>
      </dgm:cxnLst>
      <dgm:bg/>
      <dgm:whole/>
    </dgm:dataModel>
  </dgm:clrData>
  <dgm:layoutNode name="diagram">
    <dgm:varLst>
      <dgm:chMax val="1"/>
      <dgm:dir/>
      <dgm:animLvl val="ctr"/>
      <dgm:resizeHandles val="exact"/>
    </dgm:varLst>
    <dgm:alg type="composite"/>
    <dgm:shape xmlns:r="http://schemas.openxmlformats.org/officeDocument/2006/relationships" r:blip="">
      <dgm:adjLst/>
    </dgm:shape>
    <dgm:presOf/>
    <dgm:constrLst>
      <dgm:constr type="ctrX" for="ch" forName="matrix" refType="w" fact="0.5"/>
      <dgm:constr type="ctrY" for="ch" forName="matrix" refType="h" fact="0.5"/>
      <dgm:constr type="w" for="ch" forName="matrix" refType="w"/>
      <dgm:constr type="h" for="ch" forName="matrix" refType="h"/>
      <dgm:constr type="ctrX" for="ch" forName="centerTile" refType="w" fact="0.5"/>
      <dgm:constr type="ctrY" for="ch" forName="centerTile" refType="h" fact="0.5"/>
      <dgm:constr type="w" for="ch" forName="centerTile" refType="w" fact="0.3"/>
      <dgm:constr type="h" for="ch" forName="centerTile" refType="h" fact="0.25"/>
      <dgm:constr type="primFontSz" for="des" ptType="node" op="equ" val="65"/>
    </dgm:constrLst>
    <dgm:ruleLst/>
    <dgm:choose name="Name0">
      <dgm:if name="Name1" axis="ch" ptType="node" func="cnt" op="gte" val="1">
        <dgm:layoutNode name="matrix">
          <dgm:alg type="composite"/>
          <dgm:shape xmlns:r="http://schemas.openxmlformats.org/officeDocument/2006/relationships" r:blip="">
            <dgm:adjLst/>
          </dgm:shape>
          <dgm:presOf/>
          <dgm:constrLst>
            <dgm:constr type="l" for="ch" forName="tile1"/>
            <dgm:constr type="t" for="ch" forName="tile1"/>
            <dgm:constr type="r" for="ch" forName="tile1" refType="w" fact="0.5"/>
            <dgm:constr type="b" for="ch" forName="tile1" refType="h" fact="0.5"/>
            <dgm:constr type="l" for="ch" forName="tile1text" refType="l" refFor="ch" refForName="tile1"/>
            <dgm:constr type="t" for="ch" forName="tile1text" refType="t" refFor="ch" refForName="tile1"/>
            <dgm:constr type="w" for="ch" forName="tile1text" refType="w" refFor="ch" refForName="tile1"/>
            <dgm:constr type="h" for="ch" forName="tile1text" refType="h" refFor="ch" refForName="tile1" fact="0.75"/>
            <dgm:constr type="r" for="ch" forName="tile2" refType="w"/>
            <dgm:constr type="t" for="ch" forName="tile2"/>
            <dgm:constr type="l" for="ch" forName="tile2" refType="w" fact="0.5"/>
            <dgm:constr type="b" for="ch" forName="tile2" refType="h" fact="0.5"/>
            <dgm:constr type="r" for="ch" forName="tile2text" refType="r" refFor="ch" refForName="tile2"/>
            <dgm:constr type="t" for="ch" forName="tile2text" refType="t" refFor="ch" refForName="tile2"/>
            <dgm:constr type="w" for="ch" forName="tile2text" refType="w" refFor="ch" refForName="tile2"/>
            <dgm:constr type="h" for="ch" forName="tile2text" refType="h" refFor="ch" refForName="tile2" fact="0.75"/>
            <dgm:constr type="l" for="ch" forName="tile3"/>
            <dgm:constr type="b" for="ch" forName="tile3" refType="h"/>
            <dgm:constr type="r" for="ch" forName="tile3" refType="w" fact="0.5"/>
            <dgm:constr type="t" for="ch" forName="tile3" refType="h" fact="0.5"/>
            <dgm:constr type="l" for="ch" forName="tile3text" refType="l" refFor="ch" refForName="tile3"/>
            <dgm:constr type="b" for="ch" forName="tile3text" refType="b" refFor="ch" refForName="tile3"/>
            <dgm:constr type="w" for="ch" forName="tile3text" refType="w" refFor="ch" refForName="tile3"/>
            <dgm:constr type="h" for="ch" forName="tile3text" refType="h" refFor="ch" refForName="tile3" fact="0.75"/>
            <dgm:constr type="r" for="ch" forName="tile4" refType="w"/>
            <dgm:constr type="b" for="ch" forName="tile4" refType="h"/>
            <dgm:constr type="l" for="ch" forName="tile4" refType="w" fact="0.5"/>
            <dgm:constr type="t" for="ch" forName="tile4" refType="h" fact="0.5"/>
            <dgm:constr type="r" for="ch" forName="tile4text" refType="r" refFor="ch" refForName="tile4"/>
            <dgm:constr type="b" for="ch" forName="tile4text" refType="b" refFor="ch" refForName="tile4"/>
            <dgm:constr type="w" for="ch" forName="tile4text" refType="w" refFor="ch" refForName="tile4"/>
            <dgm:constr type="h" for="ch" forName="tile4text" refType="h" refFor="ch" refForName="tile4" fact="0.75"/>
          </dgm:constrLst>
          <dgm:ruleLst/>
          <dgm:layoutNode name="tile1" styleLbl="node1">
            <dgm:alg type="sp"/>
            <dgm:shape xmlns:r="http://schemas.openxmlformats.org/officeDocument/2006/relationships" rot="270" type="round1Rect" r:blip="">
              <dgm:adjLst/>
            </dgm:shape>
            <dgm:choose name="Name2">
              <dgm:if name="Name3" func="var" arg="dir" op="equ" val="norm">
                <dgm:presOf axis="ch ch desOrSelf" ptType="node node node" st="1 1 1" cnt="1 1 0"/>
              </dgm:if>
              <dgm:else name="Name4">
                <dgm:presOf axis="ch ch desOrSelf" ptType="node node node" st="1 2 1" cnt="1 1 0"/>
              </dgm:else>
            </dgm:choose>
            <dgm:constrLst/>
            <dgm:ruleLst/>
          </dgm:layoutNode>
          <dgm:layoutNode name="tile1text" styleLbl="node1">
            <dgm:varLst>
              <dgm:chMax val="0"/>
              <dgm:chPref val="0"/>
              <dgm:bulletEnabled val="1"/>
            </dgm:varLst>
            <dgm:choose name="Name5">
              <dgm:if name="Name6" axis="root des" func="maxDepth" op="gte" val="3">
                <dgm:alg type="tx">
                  <dgm:param type="txAnchorVert" val="t"/>
                  <dgm:param type="parTxLTRAlign" val="l"/>
                  <dgm:param type="parTxRTLAlign" val="r"/>
                </dgm:alg>
              </dgm:if>
              <dgm:else name="Name7">
                <dgm:alg type="tx"/>
              </dgm:else>
            </dgm:choose>
            <dgm:shape xmlns:r="http://schemas.openxmlformats.org/officeDocument/2006/relationships" rot="270" type="rect" r:blip="" hideGeom="1">
              <dgm:adjLst>
                <dgm:adj idx="1" val="0.2"/>
              </dgm:adjLst>
            </dgm:shape>
            <dgm:choose name="Name8">
              <dgm:if name="Name9" func="var" arg="dir" op="equ" val="norm">
                <dgm:presOf axis="ch ch desOrSelf" ptType="node node node" st="1 1 1" cnt="1 1 0"/>
              </dgm:if>
              <dgm:else name="Name10">
                <dgm:presOf axis="ch ch desOrSelf" ptType="node node node" st="1 2 1" cnt="1 1 0"/>
              </dgm:else>
            </dgm:choose>
            <dgm:constrLst/>
            <dgm:ruleLst>
              <dgm:rule type="primFontSz" val="5" fact="NaN" max="NaN"/>
            </dgm:ruleLst>
          </dgm:layoutNode>
          <dgm:layoutNode name="tile2" styleLbl="node1">
            <dgm:alg type="sp"/>
            <dgm:shape xmlns:r="http://schemas.openxmlformats.org/officeDocument/2006/relationships" type="round1Rect" r:blip="">
              <dgm:adjLst/>
            </dgm:shape>
            <dgm:choose name="Name11">
              <dgm:if name="Name12" func="var" arg="dir" op="equ" val="norm">
                <dgm:presOf axis="ch ch desOrSelf" ptType="node node node" st="1 2 1" cnt="1 1 0"/>
              </dgm:if>
              <dgm:else name="Name13">
                <dgm:presOf axis="ch ch desOrSelf" ptType="node node node" st="1 1 1" cnt="1 1 0"/>
              </dgm:else>
            </dgm:choose>
            <dgm:constrLst/>
            <dgm:ruleLst/>
          </dgm:layoutNode>
          <dgm:layoutNode name="tile2text" styleLbl="node1">
            <dgm:varLst>
              <dgm:chMax val="0"/>
              <dgm:chPref val="0"/>
              <dgm:bulletEnabled val="1"/>
            </dgm:varLst>
            <dgm:choose name="Name14">
              <dgm:if name="Name15" axis="root des" func="maxDepth" op="gte" val="3">
                <dgm:alg type="tx">
                  <dgm:param type="txAnchorVert" val="t"/>
                  <dgm:param type="parTxLTRAlign" val="l"/>
                  <dgm:param type="parTxRTLAlign" val="r"/>
                </dgm:alg>
              </dgm:if>
              <dgm:else name="Name16">
                <dgm:alg type="tx"/>
              </dgm:else>
            </dgm:choose>
            <dgm:shape xmlns:r="http://schemas.openxmlformats.org/officeDocument/2006/relationships" type="rect" r:blip="" hideGeom="1">
              <dgm:adjLst/>
            </dgm:shape>
            <dgm:choose name="Name17">
              <dgm:if name="Name18" func="var" arg="dir" op="equ" val="norm">
                <dgm:presOf axis="ch ch desOrSelf" ptType="node node node" st="1 2 1" cnt="1 1 0"/>
              </dgm:if>
              <dgm:else name="Name19">
                <dgm:presOf axis="ch ch desOrSelf" ptType="node node node" st="1 1 1" cnt="1 1 0"/>
              </dgm:else>
            </dgm:choose>
            <dgm:constrLst/>
            <dgm:ruleLst>
              <dgm:rule type="primFontSz" val="5" fact="NaN" max="NaN"/>
            </dgm:ruleLst>
          </dgm:layoutNode>
          <dgm:layoutNode name="tile3" styleLbl="node1">
            <dgm:alg type="sp"/>
            <dgm:shape xmlns:r="http://schemas.openxmlformats.org/officeDocument/2006/relationships" rot="180" type="round1Rect" r:blip="">
              <dgm:adjLst/>
            </dgm:shape>
            <dgm:choose name="Name20">
              <dgm:if name="Name21" func="var" arg="dir" op="equ" val="norm">
                <dgm:presOf axis="ch ch desOrSelf" ptType="node node node" st="1 3 1" cnt="1 1 0"/>
              </dgm:if>
              <dgm:else name="Name22">
                <dgm:presOf axis="ch ch desOrSelf" ptType="node node node" st="1 4 1" cnt="1 1 0"/>
              </dgm:else>
            </dgm:choose>
            <dgm:constrLst/>
            <dgm:ruleLst/>
          </dgm:layoutNode>
          <dgm:layoutNode name="tile3text" styleLbl="node1">
            <dgm:varLst>
              <dgm:chMax val="0"/>
              <dgm:chPref val="0"/>
              <dgm:bulletEnabled val="1"/>
            </dgm:varLst>
            <dgm:choose name="Name23">
              <dgm:if name="Name24" axis="root des" func="maxDepth" op="gte" val="3">
                <dgm:alg type="tx">
                  <dgm:param type="txAnchorVert" val="t"/>
                  <dgm:param type="parTxLTRAlign" val="l"/>
                  <dgm:param type="parTxRTLAlign" val="r"/>
                </dgm:alg>
              </dgm:if>
              <dgm:else name="Name25">
                <dgm:alg type="tx"/>
              </dgm:else>
            </dgm:choose>
            <dgm:shape xmlns:r="http://schemas.openxmlformats.org/officeDocument/2006/relationships" rot="180" type="rect" r:blip="" hideGeom="1">
              <dgm:adjLst/>
            </dgm:shape>
            <dgm:choose name="Name26">
              <dgm:if name="Name27" func="var" arg="dir" op="equ" val="norm">
                <dgm:presOf axis="ch ch desOrSelf" ptType="node node node" st="1 3 1" cnt="1 1 0"/>
              </dgm:if>
              <dgm:else name="Name28">
                <dgm:presOf axis="ch ch desOrSelf" ptType="node node node" st="1 4 1" cnt="1 1 0"/>
              </dgm:else>
            </dgm:choose>
            <dgm:constrLst/>
            <dgm:ruleLst>
              <dgm:rule type="primFontSz" val="5" fact="NaN" max="NaN"/>
            </dgm:ruleLst>
          </dgm:layoutNode>
          <dgm:layoutNode name="tile4" styleLbl="node1">
            <dgm:alg type="sp"/>
            <dgm:shape xmlns:r="http://schemas.openxmlformats.org/officeDocument/2006/relationships" rot="90" type="round1Rect" r:blip="">
              <dgm:adjLst/>
            </dgm:shape>
            <dgm:choose name="Name29">
              <dgm:if name="Name30" func="var" arg="dir" op="equ" val="norm">
                <dgm:presOf axis="ch ch desOrSelf" ptType="node node node" st="1 4 1" cnt="1 1 0"/>
              </dgm:if>
              <dgm:else name="Name31">
                <dgm:presOf axis="ch ch desOrSelf" ptType="node node node" st="1 3 1" cnt="1 1 0"/>
              </dgm:else>
            </dgm:choose>
            <dgm:constrLst/>
            <dgm:ruleLst/>
          </dgm:layoutNode>
          <dgm:layoutNode name="tile4text" styleLbl="node1">
            <dgm:varLst>
              <dgm:chMax val="0"/>
              <dgm:chPref val="0"/>
              <dgm:bulletEnabled val="1"/>
            </dgm:varLst>
            <dgm:choose name="Name32">
              <dgm:if name="Name33" axis="root des" func="maxDepth" op="gte" val="3">
                <dgm:alg type="tx">
                  <dgm:param type="txAnchorVert" val="t"/>
                  <dgm:param type="parTxLTRAlign" val="l"/>
                  <dgm:param type="parTxRTLAlign" val="r"/>
                </dgm:alg>
              </dgm:if>
              <dgm:else name="Name34">
                <dgm:alg type="tx"/>
              </dgm:else>
            </dgm:choose>
            <dgm:shape xmlns:r="http://schemas.openxmlformats.org/officeDocument/2006/relationships" rot="90" type="rect" r:blip="" hideGeom="1">
              <dgm:adjLst/>
            </dgm:shape>
            <dgm:choose name="Name35">
              <dgm:if name="Name36" func="var" arg="dir" op="equ" val="norm">
                <dgm:presOf axis="ch ch desOrSelf" ptType="node node node" st="1 4 1" cnt="1 1 0"/>
              </dgm:if>
              <dgm:else name="Name37">
                <dgm:presOf axis="ch ch desOrSelf" ptType="node node node" st="1 3 1" cnt="1 1 0"/>
              </dgm:else>
            </dgm:choose>
            <dgm:constrLst/>
            <dgm:ruleLst>
              <dgm:rule type="primFontSz" val="5" fact="NaN" max="NaN"/>
            </dgm:ruleLst>
          </dgm:layoutNode>
        </dgm:layoutNode>
        <dgm:layoutNode name="centerTile" styleLbl="fgShp">
          <dgm:varLst>
            <dgm:chMax val="0"/>
            <dgm:chPref val="0"/>
          </dgm:varLst>
          <dgm:alg type="tx"/>
          <dgm:shape xmlns:r="http://schemas.openxmlformats.org/officeDocument/2006/relationships" type="roundRect" r:blip="">
            <dgm:adjLst/>
          </dgm:shape>
          <dgm:presOf axis="ch" ptType="node" cnt="1"/>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38"/>
    </dgm:choose>
  </dgm:layoutNode>
</dgm:layoutDef>
</file>

<file path=ppt/diagrams/layout2.xml><?xml version="1.0" encoding="utf-8"?>
<dgm:layoutDef xmlns:dgm="http://schemas.openxmlformats.org/drawingml/2006/diagram" xmlns:a="http://schemas.openxmlformats.org/drawingml/2006/main" uniqueId="urn:microsoft.com/office/officeart/2005/8/layout/venn2">
  <dgm:title val=""/>
  <dgm:desc val=""/>
  <dgm:catLst>
    <dgm:cat type="relationship" pri="30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chMax val="7"/>
      <dgm:resizeHandles val="exact"/>
    </dgm:varLst>
    <dgm:alg type="composite">
      <dgm:param type="ar" val="1"/>
    </dgm:alg>
    <dgm:shape xmlns:r="http://schemas.openxmlformats.org/officeDocument/2006/relationships" r:blip="">
      <dgm:adjLst/>
    </dgm:shape>
    <dgm:presOf/>
    <dgm:choose name="Name1">
      <dgm:if name="Name2" axis="ch" ptType="node" func="cnt" op="lte" val="3">
        <dgm:constrLst>
          <dgm:constr type="w" for="ch" forName="comp1" refType="w"/>
          <dgm:constr type="h" for="ch" forName="comp1" refType="w" refFor="ch" refForName="comp1"/>
          <dgm:constr type="w" for="ch" forName="comp2" refType="w" fact="0.75"/>
          <dgm:constr type="h" for="ch" forName="comp2" refType="w" refFor="ch" refForName="comp2"/>
          <dgm:constr type="ctrX" for="ch" forName="comp2" refType="ctrX" refFor="ch" refForName="comp1"/>
          <dgm:constr type="b" for="ch" forName="comp2" refType="b" refFor="ch" refForName="comp1"/>
          <dgm:constr type="w" for="ch" forName="comp3" refType="w" fact="0.5"/>
          <dgm:constr type="h" for="ch" forName="comp3" refType="w" refFor="ch" refForName="comp3"/>
          <dgm:constr type="ctrX" for="ch" forName="comp3" refType="ctrX" refFor="ch" refForName="comp1"/>
          <dgm:constr type="b" for="ch" forName="comp3" refType="b" refFor="ch" refForName="comp1"/>
          <dgm:constr type="primFontSz" for="des" ptType="node" op="equ" val="65"/>
        </dgm:constrLst>
      </dgm:if>
      <dgm:if name="Name3" axis="ch" ptType="node" func="cnt" op="equ" val="4">
        <dgm:constrLst>
          <dgm:constr type="w" for="ch" forName="comp1" refType="w"/>
          <dgm:constr type="h" for="ch" forName="comp1" refType="w" refFor="ch" refForName="comp1"/>
          <dgm:constr type="w" for="ch" forName="comp2" refType="w" fact="0.8"/>
          <dgm:constr type="h" for="ch" forName="comp2" refType="w" refFor="ch" refForName="comp2"/>
          <dgm:constr type="ctrX" for="ch" forName="comp2" refType="ctrX" refFor="ch" refForName="comp1"/>
          <dgm:constr type="b" for="ch" forName="comp2" refType="b" refFor="ch" refForName="comp1"/>
          <dgm:constr type="w" for="ch" forName="comp3" refType="w" fact="0.6"/>
          <dgm:constr type="h" for="ch" forName="comp3" refType="w" refFor="ch" refForName="comp3"/>
          <dgm:constr type="ctrX" for="ch" forName="comp3" refType="ctrX" refFor="ch" refForName="comp1"/>
          <dgm:constr type="b" for="ch" forName="comp3" refType="b" refFor="ch" refForName="comp1"/>
          <dgm:constr type="w" for="ch" forName="comp4" refType="w" fact="0.4"/>
          <dgm:constr type="h" for="ch" forName="comp4" refType="w" refFor="ch" refForName="comp4"/>
          <dgm:constr type="ctrX" for="ch" forName="comp4" refType="ctrX" refFor="ch" refForName="comp1"/>
          <dgm:constr type="b" for="ch" forName="comp4" refType="b" refFor="ch" refForName="comp1"/>
          <dgm:constr type="primFontSz" for="des" ptType="node" op="equ" val="65"/>
        </dgm:constrLst>
      </dgm:if>
      <dgm:else name="Name4">
        <dgm:constrLst>
          <dgm:constr type="w" for="ch" forName="comp1" refType="w"/>
          <dgm:constr type="h" for="ch" forName="comp1" refType="w" refFor="ch" refForName="comp1"/>
          <dgm:constr type="w" for="ch" forName="comp2" refType="w" fact="0.85"/>
          <dgm:constr type="h" for="ch" forName="comp2" refType="w" refFor="ch" refForName="comp2"/>
          <dgm:constr type="ctrX" for="ch" forName="comp2" refType="ctrX" refFor="ch" refForName="comp1"/>
          <dgm:constr type="b" for="ch" forName="comp2" refType="b" refFor="ch" refForName="comp1"/>
          <dgm:constr type="w" for="ch" forName="comp3" refType="w" fact="0.7"/>
          <dgm:constr type="h" for="ch" forName="comp3" refType="w" refFor="ch" refForName="comp3"/>
          <dgm:constr type="ctrX" for="ch" forName="comp3" refType="ctrX" refFor="ch" refForName="comp1"/>
          <dgm:constr type="b" for="ch" forName="comp3" refType="b" refFor="ch" refForName="comp1"/>
          <dgm:constr type="w" for="ch" forName="comp4" refType="w" fact="0.55"/>
          <dgm:constr type="h" for="ch" forName="comp4" refType="w" refFor="ch" refForName="comp4"/>
          <dgm:constr type="ctrX" for="ch" forName="comp4" refType="ctrX" refFor="ch" refForName="comp1"/>
          <dgm:constr type="b" for="ch" forName="comp4" refType="b" refFor="ch" refForName="comp1"/>
          <dgm:constr type="w" for="ch" forName="comp5" refType="w" fact="0.4"/>
          <dgm:constr type="h" for="ch" forName="comp5" refType="w" refFor="ch" refForName="comp5"/>
          <dgm:constr type="ctrX" for="ch" forName="comp5" refType="ctrX" refFor="ch" refForName="comp1"/>
          <dgm:constr type="b" for="ch" forName="comp5" refType="b" refFor="ch" refForName="comp1"/>
          <dgm:constr type="w" for="ch" forName="comp6" refType="w" fact="0.25"/>
          <dgm:constr type="h" for="ch" forName="comp6" refType="w" refFor="ch" refForName="comp6"/>
          <dgm:constr type="ctrX" for="ch" forName="comp6" refType="ctrX" refFor="ch" refForName="comp1"/>
          <dgm:constr type="b" for="ch" forName="comp6" refType="b" refFor="ch" refForName="comp1"/>
          <dgm:constr type="w" for="ch" forName="comp7" refType="w" fact="0.15"/>
          <dgm:constr type="h" for="ch" forName="comp7" refType="w" refFor="ch" refForName="comp7"/>
          <dgm:constr type="ctrX" for="ch" forName="comp7" refType="ctrX" refFor="ch" refForName="comp1"/>
          <dgm:constr type="b" for="ch" forName="comp7" refType="b" refFor="ch" refForName="comp1"/>
          <dgm:constr type="primFontSz" for="des" ptType="node" op="equ" val="65"/>
        </dgm:constrLst>
      </dgm:else>
    </dgm:choose>
    <dgm:ruleLst/>
    <dgm:choose name="Name5">
      <dgm:if name="Name6" axis="ch" ptType="node" func="cnt" op="gte" val="1">
        <dgm:layoutNode name="comp1">
          <dgm:alg type="composite"/>
          <dgm:shape xmlns:r="http://schemas.openxmlformats.org/officeDocument/2006/relationships" r:blip="">
            <dgm:adjLst/>
          </dgm:shape>
          <dgm:presOf/>
          <dgm:choose name="Name7">
            <dgm:if name="Name8" axis="ch" ptType="node" func="cnt" op="equ" val="1">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5"/>
                <dgm:constr type="w" for="ch" forName="c1text" refType="w" refFor="ch" refForName="circle1" fact="0.70711"/>
                <dgm:constr type="h" for="ch" forName="c1text" refType="h" refFor="ch" refForName="circle1" fact="0.5"/>
              </dgm:constrLst>
            </dgm:if>
            <dgm:if name="Name9" axis="ch" ptType="node" func="cnt" op="equ" val="2">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6"/>
                <dgm:constr type="w" for="ch" forName="c1text" refType="w" refFor="ch" refForName="circle1" fact="0.525"/>
                <dgm:constr type="h" for="ch" forName="c1text" refType="h" refFor="ch" refForName="circle1" fact="0.17"/>
              </dgm:constrLst>
            </dgm:if>
            <dgm:if name="Name10" axis="ch" ptType="node" func="cnt" op="equ" val="3">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3495"/>
                <dgm:constr type="h" for="ch" forName="c1text" refType="h" refFor="ch" refForName="circle1" fact="0.15"/>
              </dgm:constrLst>
            </dgm:if>
            <dgm:if name="Name11" axis="ch" ptType="node" func="cnt" op="equ" val="4">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25"/>
                <dgm:constr type="w" for="ch" forName="c1text" refType="w" refFor="ch" refForName="circle1" fact="0.2796"/>
                <dgm:constr type="h" for="ch" forName="c1text" refType="h" refFor="ch" refForName="circle1" fact="0.15"/>
              </dgm:constrLst>
            </dgm:if>
            <dgm:if name="Name12" axis="ch" ptType="node" func="cnt" op="gte" val="5">
              <dgm:constrLst>
                <dgm:constr type="w" for="ch" forName="circle1" refType="w"/>
                <dgm:constr type="h" for="ch" forName="circle1" refType="h"/>
                <dgm:constr type="ctrX" for="ch" forName="circle1" refType="w" fact="0.5"/>
                <dgm:constr type="ctrY" for="ch" forName="circle1" refType="h" fact="0.5"/>
                <dgm:constr type="ctrX" for="ch" forName="c1text" refType="w" fact="0.5"/>
                <dgm:constr type="ctrY" for="ch" forName="c1text" refType="h" fact="0.1"/>
                <dgm:constr type="w" for="ch" forName="c1text" refType="w" refFor="ch" refForName="circle1" fact="0.375"/>
                <dgm:constr type="h" for="ch" forName="c1text" refType="h" refFor="ch" refForName="circle1" fact="0.1"/>
              </dgm:constrLst>
            </dgm:if>
            <dgm:else name="Name13"/>
          </dgm:choose>
          <dgm:ruleLst/>
          <dgm:layoutNode name="circle1" styleLbl="node1">
            <dgm:alg type="sp"/>
            <dgm:shape xmlns:r="http://schemas.openxmlformats.org/officeDocument/2006/relationships" type="ellipse" r:blip="">
              <dgm:adjLst/>
            </dgm:shape>
            <dgm:presOf axis="ch desOrSelf" ptType="node node" st="1 1" cnt="1 0"/>
            <dgm:constrLst>
              <dgm:constr type="h" refType="w"/>
            </dgm:constrLst>
            <dgm:ruleLst/>
          </dgm:layoutNode>
          <dgm:layoutNode name="c1text">
            <dgm:varLst>
              <dgm:bulletEnabled val="1"/>
            </dgm:varLst>
            <dgm:alg type="tx"/>
            <dgm:shape xmlns:r="http://schemas.openxmlformats.org/officeDocument/2006/relationships" type="rect" r:blip="" hideGeom="1">
              <dgm:adjLst/>
            </dgm:shape>
            <dgm:presOf axis="ch desOrSelf" ptType="node node" st="1 1" cnt="1 0"/>
            <dgm:constrLst/>
            <dgm:ruleLst>
              <dgm:rule type="primFontSz" val="5" fact="NaN" max="NaN"/>
            </dgm:ruleLst>
          </dgm:layoutNode>
        </dgm:layoutNode>
      </dgm:if>
      <dgm:else name="Name14"/>
    </dgm:choose>
    <dgm:choose name="Name15">
      <dgm:if name="Name16" axis="ch" ptType="node" func="cnt" op="gte" val="2">
        <dgm:layoutNode name="comp2">
          <dgm:alg type="composite"/>
          <dgm:shape xmlns:r="http://schemas.openxmlformats.org/officeDocument/2006/relationships" r:blip="">
            <dgm:adjLst/>
          </dgm:shape>
          <dgm:presOf/>
          <dgm:choose name="Name17">
            <dgm:if name="Name18" axis="ch" ptType="node" func="cnt" op="equ" val="2">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5"/>
                <dgm:constr type="w" for="ch" forName="c2text" refType="w" refFor="ch" refForName="circle2" fact="0.70711"/>
                <dgm:constr type="h" for="ch" forName="c2text" refType="h" refFor="ch" refForName="circle2" fact="0.5"/>
              </dgm:constrLst>
            </dgm:if>
            <dgm:if name="Name19" axis="ch" ptType="node" func="cnt" op="equ" val="3">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625"/>
                <dgm:constr type="w" for="ch" forName="c2text" refType="w" refFor="ch" refForName="circle2" fact="0.466"/>
                <dgm:constr type="h" for="ch" forName="c2text" refType="h" refFor="ch" refForName="circle2" fact="0.1875"/>
              </dgm:constrLst>
            </dgm:if>
            <dgm:if name="Name20" axis="ch" ptType="node" func="cnt" op="equ" val="4">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5"/>
                <dgm:constr type="w" for="ch" forName="c2text" refType="w" refFor="ch" refForName="circle2" fact="0.3495"/>
                <dgm:constr type="h" for="ch" forName="c2text" refType="h" refFor="ch" refForName="circle2" fact="0.18"/>
              </dgm:constrLst>
            </dgm:if>
            <dgm:if name="Name21" axis="ch" ptType="node" func="cnt" op="gte" val="5">
              <dgm:constrLst>
                <dgm:constr type="w" for="ch" forName="circle2" refType="w"/>
                <dgm:constr type="h" for="ch" forName="circle2" refType="h"/>
                <dgm:constr type="ctrX" for="ch" forName="circle2" refType="w" fact="0.5"/>
                <dgm:constr type="ctrY" for="ch" forName="circle2" refType="h" fact="0.5"/>
                <dgm:constr type="ctrX" for="ch" forName="c2text" refType="w" fact="0.5"/>
                <dgm:constr type="ctrY" for="ch" forName="c2text" refType="h" fact="0.115"/>
                <dgm:constr type="w" for="ch" forName="c2text" refType="w" refFor="ch" refForName="circle2" fact="0.43125"/>
                <dgm:constr type="h" for="ch" forName="c2text" refType="h" refFor="ch" refForName="circle2" fact="0.115"/>
              </dgm:constrLst>
            </dgm:if>
            <dgm:else name="Name22"/>
          </dgm:choose>
          <dgm:ruleLst/>
          <dgm:layoutNode name="circle2" styleLbl="node1">
            <dgm:alg type="sp"/>
            <dgm:shape xmlns:r="http://schemas.openxmlformats.org/officeDocument/2006/relationships" type="ellipse" r:blip="">
              <dgm:adjLst/>
            </dgm:shape>
            <dgm:presOf axis="ch desOrSelf" ptType="node node" st="2 1" cnt="1 0"/>
            <dgm:constrLst>
              <dgm:constr type="h" refType="w"/>
            </dgm:constrLst>
            <dgm:ruleLst/>
          </dgm:layoutNode>
          <dgm:layoutNode name="c2text">
            <dgm:varLst>
              <dgm:bulletEnabled val="1"/>
            </dgm:varLst>
            <dgm:alg type="tx"/>
            <dgm:shape xmlns:r="http://schemas.openxmlformats.org/officeDocument/2006/relationships" type="rect" r:blip="" hideGeom="1">
              <dgm:adjLst/>
            </dgm:shape>
            <dgm:presOf axis="ch desOrSelf" ptType="node node" st="2 1" cnt="1 0"/>
            <dgm:constrLst/>
            <dgm:ruleLst>
              <dgm:rule type="primFontSz" val="5" fact="NaN" max="NaN"/>
            </dgm:ruleLst>
          </dgm:layoutNode>
        </dgm:layoutNode>
      </dgm:if>
      <dgm:else name="Name23"/>
    </dgm:choose>
    <dgm:choose name="Name24">
      <dgm:if name="Name25" axis="ch" ptType="node" func="cnt" op="gte" val="3">
        <dgm:layoutNode name="comp3">
          <dgm:alg type="composite"/>
          <dgm:shape xmlns:r="http://schemas.openxmlformats.org/officeDocument/2006/relationships" r:blip="">
            <dgm:adjLst/>
          </dgm:shape>
          <dgm:presOf/>
          <dgm:choose name="Name26">
            <dgm:if name="Name27" axis="ch" ptType="node" func="cnt" op="equ" val="3">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5"/>
                <dgm:constr type="w" for="ch" forName="c3text" refType="w" refFor="ch" refForName="circle3" fact="0.70711"/>
                <dgm:constr type="h" for="ch" forName="c3text" refType="h" refFor="ch" refForName="circle3" fact="0.5"/>
              </dgm:constrLst>
            </dgm:if>
            <dgm:if name="Name28" axis="ch" ptType="node" func="cnt" op="equ" val="4">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875"/>
                <dgm:constr type="w" for="ch" forName="c3text" refType="w" refFor="ch" refForName="circle3" fact="0.466"/>
                <dgm:constr type="h" for="ch" forName="c3text" refType="h" refFor="ch" refForName="circle3" fact="0.225"/>
              </dgm:constrLst>
            </dgm:if>
            <dgm:if name="Name29" axis="ch" ptType="node" func="cnt" op="gte" val="5">
              <dgm:constrLst>
                <dgm:constr type="w" for="ch" forName="circle3" refType="w"/>
                <dgm:constr type="h" for="ch" forName="circle3" refType="h"/>
                <dgm:constr type="ctrX" for="ch" forName="circle3" refType="w" fact="0.5"/>
                <dgm:constr type="ctrY" for="ch" forName="circle3" refType="h" fact="0.5"/>
                <dgm:constr type="ctrX" for="ch" forName="c3text" refType="w" fact="0.5"/>
                <dgm:constr type="ctrY" for="ch" forName="c3text" refType="h" fact="0.138"/>
                <dgm:constr type="w" for="ch" forName="c3text" refType="w" refFor="ch" refForName="circle3" fact="0.5175"/>
                <dgm:constr type="h" for="ch" forName="c3text" refType="h" refFor="ch" refForName="circle3" fact="0.138"/>
              </dgm:constrLst>
            </dgm:if>
            <dgm:else name="Name30"/>
          </dgm:choose>
          <dgm:ruleLst/>
          <dgm:layoutNode name="circle3" styleLbl="node1">
            <dgm:alg type="sp"/>
            <dgm:shape xmlns:r="http://schemas.openxmlformats.org/officeDocument/2006/relationships" type="ellipse" r:blip="">
              <dgm:adjLst/>
            </dgm:shape>
            <dgm:presOf axis="ch desOrSelf" ptType="node node" st="3 1" cnt="1 0"/>
            <dgm:constrLst>
              <dgm:constr type="h" refType="w"/>
            </dgm:constrLst>
            <dgm:ruleLst/>
          </dgm:layoutNode>
          <dgm:layoutNode name="c3text">
            <dgm:varLst>
              <dgm:bulletEnabled val="1"/>
            </dgm:varLst>
            <dgm:alg type="tx"/>
            <dgm:shape xmlns:r="http://schemas.openxmlformats.org/officeDocument/2006/relationships" type="rect" r:blip="" hideGeom="1">
              <dgm:adjLst/>
            </dgm:shape>
            <dgm:presOf axis="ch desOrSelf" ptType="node node" st="3 1" cnt="1 0"/>
            <dgm:constrLst/>
            <dgm:ruleLst>
              <dgm:rule type="primFontSz" val="5" fact="NaN" max="NaN"/>
            </dgm:ruleLst>
          </dgm:layoutNode>
        </dgm:layoutNode>
      </dgm:if>
      <dgm:else name="Name31"/>
    </dgm:choose>
    <dgm:choose name="Name32">
      <dgm:if name="Name33" axis="ch" ptType="node" func="cnt" op="gte" val="4">
        <dgm:layoutNode name="comp4">
          <dgm:alg type="composite"/>
          <dgm:shape xmlns:r="http://schemas.openxmlformats.org/officeDocument/2006/relationships" r:blip="">
            <dgm:adjLst/>
          </dgm:shape>
          <dgm:presOf/>
          <dgm:choose name="Name34">
            <dgm:if name="Name35" axis="ch" ptType="node" func="cnt" op="equ" val="4">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5"/>
                <dgm:constr type="w" for="ch" forName="c4text" refType="w" refFor="ch" refForName="circle4" fact="0.70711"/>
                <dgm:constr type="h" for="ch" forName="c4text" refType="h" refFor="ch" refForName="circle4" fact="0.5"/>
              </dgm:constrLst>
            </dgm:if>
            <dgm:if name="Name36" axis="ch" ptType="node" func="cnt" op="gte" val="5">
              <dgm:constrLst>
                <dgm:constr type="w" for="ch" forName="circle4" refType="w"/>
                <dgm:constr type="h" for="ch" forName="circle4" refType="h"/>
                <dgm:constr type="ctrX" for="ch" forName="circle4" refType="w" fact="0.5"/>
                <dgm:constr type="ctrY" for="ch" forName="circle4" refType="h" fact="0.5"/>
                <dgm:constr type="ctrX" for="ch" forName="c4text" refType="w" fact="0.5"/>
                <dgm:constr type="ctrY" for="ch" forName="c4text" refType="h" fact="0.18"/>
                <dgm:constr type="w" for="ch" forName="c4text" refType="w" refFor="ch" refForName="circle4" fact="0.54"/>
                <dgm:constr type="h" for="ch" forName="c4text" refType="h" refFor="ch" refForName="circle4" fact="0.18"/>
              </dgm:constrLst>
            </dgm:if>
            <dgm:else name="Name37"/>
          </dgm:choose>
          <dgm:ruleLst/>
          <dgm:layoutNode name="circle4" styleLbl="node1">
            <dgm:alg type="sp"/>
            <dgm:shape xmlns:r="http://schemas.openxmlformats.org/officeDocument/2006/relationships" type="ellipse" r:blip="">
              <dgm:adjLst/>
            </dgm:shape>
            <dgm:presOf axis="ch desOrSelf" ptType="node node" st="4 1" cnt="1 0"/>
            <dgm:constrLst>
              <dgm:constr type="h" refType="w"/>
            </dgm:constrLst>
            <dgm:ruleLst/>
          </dgm:layoutNode>
          <dgm:layoutNode name="c4text">
            <dgm:varLst>
              <dgm:bulletEnabled val="1"/>
            </dgm:varLst>
            <dgm:alg type="tx"/>
            <dgm:shape xmlns:r="http://schemas.openxmlformats.org/officeDocument/2006/relationships" type="rect" r:blip="" hideGeom="1">
              <dgm:adjLst/>
            </dgm:shape>
            <dgm:presOf axis="ch desOrSelf" ptType="node node" st="4 1" cnt="1 0"/>
            <dgm:constrLst/>
            <dgm:ruleLst>
              <dgm:rule type="primFontSz" val="5" fact="NaN" max="NaN"/>
            </dgm:ruleLst>
          </dgm:layoutNode>
        </dgm:layoutNode>
      </dgm:if>
      <dgm:else name="Name38"/>
    </dgm:choose>
    <dgm:choose name="Name39">
      <dgm:if name="Name40" axis="ch" ptType="node" func="cnt" op="gte" val="5">
        <dgm:layoutNode name="comp5">
          <dgm:alg type="composite"/>
          <dgm:shape xmlns:r="http://schemas.openxmlformats.org/officeDocument/2006/relationships" r:blip="">
            <dgm:adjLst/>
          </dgm:shape>
          <dgm:presOf/>
          <dgm:choose name="Name41">
            <dgm:if name="Name42" axis="ch" ptType="node" func="cnt" op="equ" val="5">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5"/>
                <dgm:constr type="w" for="ch" forName="c5text" refType="w" refFor="ch" refForName="circle5" fact="0.70711"/>
                <dgm:constr type="h" for="ch" forName="c5text" refType="h" refFor="ch" refForName="circle5" fact="0.5"/>
              </dgm:constrLst>
            </dgm:if>
            <dgm:if name="Name43" axis="ch" ptType="node" func="cnt" op="gte" val="6">
              <dgm:constrLst>
                <dgm:constr type="w" for="ch" forName="circle5" refType="w"/>
                <dgm:constr type="h" for="ch" forName="circle5" refType="h"/>
                <dgm:constr type="ctrX" for="ch" forName="circle5" refType="w" fact="0.5"/>
                <dgm:constr type="ctrY" for="ch" forName="circle5" refType="h" fact="0.5"/>
                <dgm:constr type="ctrX" for="ch" forName="c5text" refType="w" fact="0.5"/>
                <dgm:constr type="ctrY" for="ch" forName="c5text" refType="h" fact="0.25"/>
                <dgm:constr type="w" for="ch" forName="c5text" refType="w" refFor="ch" refForName="circle5" fact="0.65"/>
                <dgm:constr type="h" for="ch" forName="c5text" refType="h" refFor="ch" refForName="circle5" fact="0.25"/>
              </dgm:constrLst>
            </dgm:if>
            <dgm:else name="Name44"/>
          </dgm:choose>
          <dgm:ruleLst/>
          <dgm:layoutNode name="circle5" styleLbl="node1">
            <dgm:alg type="sp"/>
            <dgm:shape xmlns:r="http://schemas.openxmlformats.org/officeDocument/2006/relationships" type="ellipse" r:blip="">
              <dgm:adjLst/>
            </dgm:shape>
            <dgm:presOf axis="ch desOrSelf" ptType="node node" st="5 1" cnt="1 0"/>
            <dgm:constrLst>
              <dgm:constr type="h" refType="w"/>
            </dgm:constrLst>
            <dgm:ruleLst/>
          </dgm:layoutNode>
          <dgm:layoutNode name="c5text">
            <dgm:varLst>
              <dgm:bulletEnabled val="1"/>
            </dgm:varLst>
            <dgm:alg type="tx"/>
            <dgm:shape xmlns:r="http://schemas.openxmlformats.org/officeDocument/2006/relationships" type="rect" r:blip="" hideGeom="1">
              <dgm:adjLst/>
            </dgm:shape>
            <dgm:presOf axis="ch desOrSelf" ptType="node node" st="5 1" cnt="1 0"/>
            <dgm:constrLst/>
            <dgm:ruleLst>
              <dgm:rule type="primFontSz" val="5" fact="NaN" max="NaN"/>
            </dgm:ruleLst>
          </dgm:layoutNode>
        </dgm:layoutNode>
      </dgm:if>
      <dgm:else name="Name45"/>
    </dgm:choose>
    <dgm:choose name="Name46">
      <dgm:if name="Name47" axis="ch" ptType="node" func="cnt" op="gte" val="6">
        <dgm:layoutNode name="comp6">
          <dgm:alg type="composite"/>
          <dgm:shape xmlns:r="http://schemas.openxmlformats.org/officeDocument/2006/relationships" r:blip="">
            <dgm:adjLst/>
          </dgm:shape>
          <dgm:presOf/>
          <dgm:choose name="Name48">
            <dgm:if name="Name49" axis="ch" ptType="node" func="cnt" op="equ" val="6">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5"/>
                <dgm:constr type="w" for="ch" forName="c6text" refType="w" refFor="ch" refForName="circle6" fact="0.70711"/>
                <dgm:constr type="h" for="ch" forName="c6text" refType="h" refFor="ch" refForName="circle6" fact="0.5"/>
              </dgm:constrLst>
            </dgm:if>
            <dgm:if name="Name50" axis="ch" ptType="node" func="cnt" op="gte" val="7">
              <dgm:constrLst>
                <dgm:constr type="w" for="ch" forName="circle6" refType="w"/>
                <dgm:constr type="h" for="ch" forName="circle6" refType="h"/>
                <dgm:constr type="ctrX" for="ch" forName="circle6" refType="w" fact="0.5"/>
                <dgm:constr type="ctrY" for="ch" forName="circle6" refType="h" fact="0.5"/>
                <dgm:constr type="ctrX" for="ch" forName="c6text" refType="w" fact="0.5"/>
                <dgm:constr type="ctrY" for="ch" forName="c6text" refType="h" fact="0.27"/>
                <dgm:constr type="w" for="ch" forName="c6text" refType="w" refFor="ch" refForName="circle6" fact="0.68"/>
                <dgm:constr type="h" for="ch" forName="c6text" refType="h" refFor="ch" refForName="circle6" fact="0.241"/>
              </dgm:constrLst>
            </dgm:if>
            <dgm:else name="Name51"/>
          </dgm:choose>
          <dgm:ruleLst/>
          <dgm:layoutNode name="circle6" styleLbl="node1">
            <dgm:alg type="sp"/>
            <dgm:shape xmlns:r="http://schemas.openxmlformats.org/officeDocument/2006/relationships" type="ellipse" r:blip="">
              <dgm:adjLst/>
            </dgm:shape>
            <dgm:presOf axis="ch desOrSelf" ptType="node node" st="6 1" cnt="1 0"/>
            <dgm:constrLst>
              <dgm:constr type="h" refType="w"/>
            </dgm:constrLst>
            <dgm:ruleLst/>
          </dgm:layoutNode>
          <dgm:layoutNode name="c6text">
            <dgm:varLst>
              <dgm:bulletEnabled val="1"/>
            </dgm:varLst>
            <dgm:alg type="tx"/>
            <dgm:shape xmlns:r="http://schemas.openxmlformats.org/officeDocument/2006/relationships" type="rect" r:blip="" hideGeom="1">
              <dgm:adjLst/>
            </dgm:shape>
            <dgm:presOf axis="ch desOrSelf" ptType="node node" st="6 1" cnt="1 0"/>
            <dgm:constrLst/>
            <dgm:ruleLst>
              <dgm:rule type="primFontSz" val="5" fact="NaN" max="NaN"/>
            </dgm:ruleLst>
          </dgm:layoutNode>
        </dgm:layoutNode>
      </dgm:if>
      <dgm:else name="Name52"/>
    </dgm:choose>
    <dgm:choose name="Name53">
      <dgm:if name="Name54" axis="ch" ptType="node" func="cnt" op="gte" val="7">
        <dgm:layoutNode name="comp7">
          <dgm:alg type="composite"/>
          <dgm:shape xmlns:r="http://schemas.openxmlformats.org/officeDocument/2006/relationships" r:blip="">
            <dgm:adjLst/>
          </dgm:shape>
          <dgm:presOf/>
          <dgm:constrLst>
            <dgm:constr type="w" for="ch" forName="circle7" refType="w"/>
            <dgm:constr type="h" for="ch" forName="circle7" refType="h"/>
            <dgm:constr type="ctrX" for="ch" forName="circle7" refType="w" fact="0.5"/>
            <dgm:constr type="ctrY" for="ch" forName="circle7" refType="h" fact="0.5"/>
            <dgm:constr type="ctrX" for="ch" forName="c7text" refType="w" fact="0.5"/>
            <dgm:constr type="ctrY" for="ch" forName="c7text" refType="h" fact="0.5"/>
            <dgm:constr type="w" for="ch" forName="c7text" refType="w" refFor="ch" refForName="circle7" fact="0.70711"/>
            <dgm:constr type="h" for="ch" forName="c7text" refType="h" refFor="ch" refForName="circle7" fact="0.5"/>
          </dgm:constrLst>
          <dgm:ruleLst/>
          <dgm:layoutNode name="circle7" styleLbl="node1">
            <dgm:alg type="sp"/>
            <dgm:shape xmlns:r="http://schemas.openxmlformats.org/officeDocument/2006/relationships" type="ellipse" r:blip="">
              <dgm:adjLst/>
            </dgm:shape>
            <dgm:presOf axis="ch desOrSelf" ptType="node node" st="7 1" cnt="1 0"/>
            <dgm:constrLst>
              <dgm:constr type="h" refType="w"/>
            </dgm:constrLst>
            <dgm:ruleLst/>
          </dgm:layoutNode>
          <dgm:layoutNode name="c7text">
            <dgm:varLst>
              <dgm:bulletEnabled val="1"/>
            </dgm:varLst>
            <dgm:alg type="tx"/>
            <dgm:shape xmlns:r="http://schemas.openxmlformats.org/officeDocument/2006/relationships" type="rect" r:blip="" hideGeom="1">
              <dgm:adjLst/>
            </dgm:shape>
            <dgm:presOf axis="ch desOrSelf" ptType="node node" st="7 1" cnt="1 0"/>
            <dgm:constrLst/>
            <dgm:ruleLst>
              <dgm:rule type="primFontSz" val="5" fact="NaN" max="NaN"/>
            </dgm:ruleLst>
          </dgm:layoutNode>
        </dgm:layoutNode>
      </dgm:if>
      <dgm:else name="Name5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42950" y="1122363"/>
            <a:ext cx="84201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238250" y="3602038"/>
            <a:ext cx="74295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09DCECB-DE6C-4D9C-8ED7-C7DA0F85306F}"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t>‹#›</a:t>
            </a:fld>
            <a:endParaRPr lang="en-IN"/>
          </a:p>
        </p:txBody>
      </p:sp>
      <p:pic>
        <p:nvPicPr>
          <p:cNvPr id="7" name="Picture 6"/>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Tree>
    <p:extLst>
      <p:ext uri="{BB962C8B-B14F-4D97-AF65-F5344CB8AC3E}">
        <p14:creationId xmlns:p14="http://schemas.microsoft.com/office/powerpoint/2010/main" val="30618112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752201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5879" y="1709740"/>
            <a:ext cx="8543925"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75879" y="4589465"/>
            <a:ext cx="8543925"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09DCECB-DE6C-4D9C-8ED7-C7DA0F85306F}"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255692071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81038"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14913" y="1825625"/>
            <a:ext cx="42100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09DCECB-DE6C-4D9C-8ED7-C7DA0F85306F}" type="datetimeFigureOut">
              <a:rPr lang="en-IN" smtClean="0"/>
              <a:t>06-10-2026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20476439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82328" y="365127"/>
            <a:ext cx="8543925"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82329" y="1681163"/>
            <a:ext cx="4190702"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82329" y="2505075"/>
            <a:ext cx="4190702"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14913" y="1681163"/>
            <a:ext cx="4211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14913" y="2505075"/>
            <a:ext cx="4211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09DCECB-DE6C-4D9C-8ED7-C7DA0F85306F}" type="datetimeFigureOut">
              <a:rPr lang="en-IN" smtClean="0"/>
              <a:t>06-10-2026</a:t>
            </a:fld>
            <a:endParaRPr lang="en-IN"/>
          </a:p>
        </p:txBody>
      </p:sp>
      <p:sp>
        <p:nvSpPr>
          <p:cNvPr id="8" name="Footer Placeholder 7"/>
          <p:cNvSpPr>
            <a:spLocks noGrp="1"/>
          </p:cNvSpPr>
          <p:nvPr>
            <p:ph type="ftr" sz="quarter" idx="11"/>
          </p:nvPr>
        </p:nvSpPr>
        <p:spPr/>
        <p:txBody>
          <a:bodyPr/>
          <a:lstStyle/>
          <a:p>
            <a:endParaRPr lang="en-IN"/>
          </a:p>
        </p:txBody>
      </p:sp>
      <p:sp>
        <p:nvSpPr>
          <p:cNvPr id="9" name="Slide Number Placeholder 8"/>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30410394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09DCECB-DE6C-4D9C-8ED7-C7DA0F85306F}" type="datetimeFigureOut">
              <a:rPr lang="en-IN" smtClean="0"/>
              <a:t>06-10-2026</a:t>
            </a:fld>
            <a:endParaRPr lang="en-IN"/>
          </a:p>
        </p:txBody>
      </p:sp>
      <p:sp>
        <p:nvSpPr>
          <p:cNvPr id="4" name="Footer Placeholder 3"/>
          <p:cNvSpPr>
            <a:spLocks noGrp="1"/>
          </p:cNvSpPr>
          <p:nvPr>
            <p:ph type="ftr" sz="quarter" idx="11"/>
          </p:nvPr>
        </p:nvSpPr>
        <p:spPr/>
        <p:txBody>
          <a:bodyPr/>
          <a:lstStyle/>
          <a:p>
            <a:endParaRPr lang="en-IN"/>
          </a:p>
        </p:txBody>
      </p:sp>
      <p:sp>
        <p:nvSpPr>
          <p:cNvPr id="5" name="Slide Number Placeholder 4"/>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65245821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09DCECB-DE6C-4D9C-8ED7-C7DA0F85306F}" type="datetimeFigureOut">
              <a:rPr lang="en-IN" smtClean="0"/>
              <a:t>06-10-2026</a:t>
            </a:fld>
            <a:endParaRPr lang="en-IN"/>
          </a:p>
        </p:txBody>
      </p:sp>
      <p:sp>
        <p:nvSpPr>
          <p:cNvPr id="3" name="Footer Placeholder 2"/>
          <p:cNvSpPr>
            <a:spLocks noGrp="1"/>
          </p:cNvSpPr>
          <p:nvPr>
            <p:ph type="ftr" sz="quarter" idx="11"/>
          </p:nvPr>
        </p:nvSpPr>
        <p:spPr/>
        <p:txBody>
          <a:bodyPr/>
          <a:lstStyle/>
          <a:p>
            <a:endParaRPr lang="en-IN"/>
          </a:p>
        </p:txBody>
      </p:sp>
      <p:sp>
        <p:nvSpPr>
          <p:cNvPr id="4" name="Slide Number Placeholder 3"/>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176667029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4211340" y="987427"/>
            <a:ext cx="5014913"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9DCECB-DE6C-4D9C-8ED7-C7DA0F85306F}" type="datetimeFigureOut">
              <a:rPr lang="en-IN" smtClean="0"/>
              <a:t>06-10-2026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10413904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2328" y="457200"/>
            <a:ext cx="3194943"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4211340" y="987427"/>
            <a:ext cx="5014913"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2328" y="2057400"/>
            <a:ext cx="3194943"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09DCECB-DE6C-4D9C-8ED7-C7DA0F85306F}" type="datetimeFigureOut">
              <a:rPr lang="en-IN" smtClean="0"/>
              <a:t>06-10-2026</a:t>
            </a:fld>
            <a:endParaRPr lang="en-IN"/>
          </a:p>
        </p:txBody>
      </p:sp>
      <p:sp>
        <p:nvSpPr>
          <p:cNvPr id="6" name="Footer Placeholder 5"/>
          <p:cNvSpPr>
            <a:spLocks noGrp="1"/>
          </p:cNvSpPr>
          <p:nvPr>
            <p:ph type="ftr" sz="quarter" idx="11"/>
          </p:nvPr>
        </p:nvSpPr>
        <p:spPr/>
        <p:txBody>
          <a:bodyPr/>
          <a:lstStyle/>
          <a:p>
            <a:endParaRPr lang="en-IN"/>
          </a:p>
        </p:txBody>
      </p:sp>
      <p:sp>
        <p:nvSpPr>
          <p:cNvPr id="7" name="Slide Number Placeholder 6"/>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15521596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9DCECB-DE6C-4D9C-8ED7-C7DA0F85306F}"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12043261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088982" y="365125"/>
            <a:ext cx="2135981"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81038" y="365125"/>
            <a:ext cx="6284119"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09DCECB-DE6C-4D9C-8ED7-C7DA0F85306F}" type="datetimeFigureOut">
              <a:rPr lang="en-IN" smtClean="0"/>
              <a:t>06-10-2026</a:t>
            </a:fld>
            <a:endParaRPr lang="en-IN"/>
          </a:p>
        </p:txBody>
      </p:sp>
      <p:sp>
        <p:nvSpPr>
          <p:cNvPr id="5" name="Footer Placeholder 4"/>
          <p:cNvSpPr>
            <a:spLocks noGrp="1"/>
          </p:cNvSpPr>
          <p:nvPr>
            <p:ph type="ftr" sz="quarter" idx="11"/>
          </p:nvPr>
        </p:nvSpPr>
        <p:spPr/>
        <p:txBody>
          <a:bodyPr/>
          <a:lstStyle/>
          <a:p>
            <a:endParaRPr lang="en-IN"/>
          </a:p>
        </p:txBody>
      </p:sp>
      <p:sp>
        <p:nvSpPr>
          <p:cNvPr id="6" name="Slide Number Placeholder 5"/>
          <p:cNvSpPr>
            <a:spLocks noGrp="1"/>
          </p:cNvSpPr>
          <p:nvPr>
            <p:ph type="sldNum" sz="quarter" idx="12"/>
          </p:nvPr>
        </p:nvSpPr>
        <p:spPr/>
        <p:txBody>
          <a:bodyPr/>
          <a:lstStyle/>
          <a:p>
            <a:fld id="{47A10AE5-7AD7-43B9-996F-A9213C40EF40}" type="slidenum">
              <a:rPr lang="en-IN" smtClean="0"/>
              <a:t>‹#›</a:t>
            </a:fld>
            <a:endParaRPr lang="en-IN"/>
          </a:p>
        </p:txBody>
      </p:sp>
    </p:spTree>
    <p:extLst>
      <p:ext uri="{BB962C8B-B14F-4D97-AF65-F5344CB8AC3E}">
        <p14:creationId xmlns:p14="http://schemas.microsoft.com/office/powerpoint/2010/main" val="16976452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81038" y="365127"/>
            <a:ext cx="8543925"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81038" y="1825625"/>
            <a:ext cx="8543925"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81038" y="6356352"/>
            <a:ext cx="222885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09DCECB-DE6C-4D9C-8ED7-C7DA0F85306F}" type="datetimeFigureOut">
              <a:rPr lang="en-IN" smtClean="0"/>
              <a:t>06-10-2026</a:t>
            </a:fld>
            <a:endParaRPr lang="en-IN"/>
          </a:p>
        </p:txBody>
      </p:sp>
      <p:sp>
        <p:nvSpPr>
          <p:cNvPr id="5" name="Footer Placeholder 4"/>
          <p:cNvSpPr>
            <a:spLocks noGrp="1"/>
          </p:cNvSpPr>
          <p:nvPr>
            <p:ph type="ftr" sz="quarter" idx="3"/>
          </p:nvPr>
        </p:nvSpPr>
        <p:spPr>
          <a:xfrm>
            <a:off x="3281363" y="6356352"/>
            <a:ext cx="3343275"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IN"/>
          </a:p>
        </p:txBody>
      </p:sp>
      <p:sp>
        <p:nvSpPr>
          <p:cNvPr id="6" name="Slide Number Placeholder 5"/>
          <p:cNvSpPr>
            <a:spLocks noGrp="1"/>
          </p:cNvSpPr>
          <p:nvPr>
            <p:ph type="sldNum" sz="quarter" idx="4"/>
          </p:nvPr>
        </p:nvSpPr>
        <p:spPr>
          <a:xfrm>
            <a:off x="6996113" y="6356352"/>
            <a:ext cx="222885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7A10AE5-7AD7-43B9-996F-A9213C40EF40}" type="slidenum">
              <a:rPr lang="en-IN" smtClean="0"/>
              <a:t>‹#›</a:t>
            </a:fld>
            <a:endParaRPr lang="en-IN"/>
          </a:p>
        </p:txBody>
      </p:sp>
      <p:pic>
        <p:nvPicPr>
          <p:cNvPr id="8" name="Picture 7"/>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Tree>
    <p:extLst>
      <p:ext uri="{BB962C8B-B14F-4D97-AF65-F5344CB8AC3E}">
        <p14:creationId xmlns:p14="http://schemas.microsoft.com/office/powerpoint/2010/main" val="336794695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anandrathipms.com/pdf/Disclosure_Document_30th_Sept_2025_compressed.pdf" TargetMode="External"/><Relationship Id="rId2" Type="http://schemas.openxmlformats.org/officeDocument/2006/relationships/hyperlink" Target="https://www.anandrathipms.com/" TargetMode="External"/><Relationship Id="rId1" Type="http://schemas.openxmlformats.org/officeDocument/2006/relationships/slideLayout" Target="../slideLayouts/slideLayout2.xml"/><Relationship Id="rId5" Type="http://schemas.openxmlformats.org/officeDocument/2006/relationships/hyperlink" Target="https://www.anandrathipms.com/contact-us.php" TargetMode="External"/><Relationship Id="rId4" Type="http://schemas.openxmlformats.org/officeDocument/2006/relationships/hyperlink" Target="mailto:pmsdesk@rathi.com" TargetMode="External"/></Relationships>
</file>

<file path=ppt/slides/_rels/slide28.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1.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895865" cy="6858000"/>
          </a:xfrm>
          <a:prstGeom prst="rect">
            <a:avLst/>
          </a:prstGeom>
        </p:spPr>
      </p:pic>
      <p:sp>
        <p:nvSpPr>
          <p:cNvPr id="8" name="Title 1"/>
          <p:cNvSpPr>
            <a:spLocks noGrp="1"/>
          </p:cNvSpPr>
          <p:nvPr>
            <p:ph type="ctrTitle"/>
          </p:nvPr>
        </p:nvSpPr>
        <p:spPr>
          <a:xfrm>
            <a:off x="190579" y="6325671"/>
            <a:ext cx="2618088" cy="393399"/>
          </a:xfrm>
        </p:spPr>
        <p:txBody>
          <a:bodyPr>
            <a:normAutofit/>
          </a:bodyPr>
          <a:lstStyle/>
          <a:p>
            <a:pPr algn="l"/>
            <a:r>
              <a:rPr lang="en-IN" sz="1800" b="1" i="1" dirty="0">
                <a:latin typeface="+mn-lt"/>
              </a:rPr>
              <a:t>September, 2026</a:t>
            </a:r>
          </a:p>
        </p:txBody>
      </p:sp>
      <p:sp>
        <p:nvSpPr>
          <p:cNvPr id="4" name="Title 1"/>
          <p:cNvSpPr txBox="1">
            <a:spLocks/>
          </p:cNvSpPr>
          <p:nvPr/>
        </p:nvSpPr>
        <p:spPr>
          <a:xfrm>
            <a:off x="6653473" y="5443023"/>
            <a:ext cx="2025907" cy="433798"/>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IN" sz="1350" b="1" dirty="0">
                <a:latin typeface="+mn-lt"/>
              </a:rPr>
              <a:t>Investment Approach</a:t>
            </a:r>
          </a:p>
        </p:txBody>
      </p:sp>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29200" y="240120"/>
            <a:ext cx="2204497" cy="674279"/>
          </a:xfrm>
          <a:prstGeom prst="rect">
            <a:avLst/>
          </a:prstGeom>
        </p:spPr>
      </p:pic>
    </p:spTree>
    <p:extLst>
      <p:ext uri="{BB962C8B-B14F-4D97-AF65-F5344CB8AC3E}">
        <p14:creationId xmlns:p14="http://schemas.microsoft.com/office/powerpoint/2010/main" val="2375657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1"/>
          <p:cNvSpPr txBox="1">
            <a:spLocks/>
          </p:cNvSpPr>
          <p:nvPr/>
        </p:nvSpPr>
        <p:spPr>
          <a:xfrm>
            <a:off x="339295" y="306818"/>
            <a:ext cx="4386454" cy="3933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200" b="1">
                <a:solidFill>
                  <a:schemeClr val="bg1"/>
                </a:solidFill>
                <a:latin typeface="+mn-lt"/>
              </a:rPr>
              <a:t>Objective &amp; Investment Philosophy</a:t>
            </a:r>
            <a:endParaRPr lang="en-IN" sz="2200" b="1" dirty="0">
              <a:solidFill>
                <a:schemeClr val="bg1"/>
              </a:solidFill>
              <a:latin typeface="+mn-lt"/>
            </a:endParaRPr>
          </a:p>
        </p:txBody>
      </p:sp>
      <p:grpSp>
        <p:nvGrpSpPr>
          <p:cNvPr id="2" name="Group 1">
            <a:extLst>
              <a:ext uri="{FF2B5EF4-FFF2-40B4-BE49-F238E27FC236}">
                <a16:creationId xmlns:a16="http://schemas.microsoft.com/office/drawing/2014/main" xmlns="" id="{22DC30C3-C36E-9385-EF17-F055E75154CB}"/>
              </a:ext>
            </a:extLst>
          </p:cNvPr>
          <p:cNvGrpSpPr/>
          <p:nvPr/>
        </p:nvGrpSpPr>
        <p:grpSpPr>
          <a:xfrm>
            <a:off x="1685027" y="1085007"/>
            <a:ext cx="6535946" cy="685800"/>
            <a:chOff x="828170" y="1085007"/>
            <a:chExt cx="7994411" cy="685800"/>
          </a:xfrm>
        </p:grpSpPr>
        <p:sp>
          <p:nvSpPr>
            <p:cNvPr id="7" name="Rounded Rectangle 6"/>
            <p:cNvSpPr/>
            <p:nvPr/>
          </p:nvSpPr>
          <p:spPr bwMode="auto">
            <a:xfrm>
              <a:off x="2269381" y="1085007"/>
              <a:ext cx="6553200" cy="685800"/>
            </a:xfrm>
            <a:prstGeom prst="roundRect">
              <a:avLst>
                <a:gd name="adj" fmla="val 50000"/>
              </a:avLst>
            </a:prstGeom>
            <a:noFill/>
            <a:ln w="9525" cap="flat" cmpd="sng" algn="ctr">
              <a:solidFill>
                <a:srgbClr val="7C5A1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400" dirty="0">
                  <a:latin typeface="+mn-lt"/>
                </a:rPr>
                <a:t>      Focus on consistency of return and risk moderation by </a:t>
              </a:r>
            </a:p>
            <a:p>
              <a:pPr algn="ctr"/>
              <a:r>
                <a:rPr lang="en-US" sz="1400" dirty="0">
                  <a:latin typeface="+mn-lt"/>
                </a:rPr>
                <a:t>investing in Multinational Companies listed in India.</a:t>
              </a:r>
            </a:p>
          </p:txBody>
        </p:sp>
        <p:sp>
          <p:nvSpPr>
            <p:cNvPr id="8" name="Rounded Rectangle 7"/>
            <p:cNvSpPr/>
            <p:nvPr/>
          </p:nvSpPr>
          <p:spPr>
            <a:xfrm>
              <a:off x="828170" y="1247907"/>
              <a:ext cx="18288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marL="0" indent="0" algn="ctr"/>
              <a:r>
                <a:rPr lang="en-US" sz="1800" b="1" dirty="0">
                  <a:solidFill>
                    <a:schemeClr val="bg1"/>
                  </a:solidFill>
                  <a:latin typeface="Calibri" pitchFamily="34" charset="0"/>
                </a:rPr>
                <a:t>Objective</a:t>
              </a:r>
            </a:p>
          </p:txBody>
        </p:sp>
      </p:grpSp>
      <p:sp>
        <p:nvSpPr>
          <p:cNvPr id="9" name="Rounded Rectangle 8"/>
          <p:cNvSpPr/>
          <p:nvPr/>
        </p:nvSpPr>
        <p:spPr bwMode="auto">
          <a:xfrm>
            <a:off x="1469554" y="5400758"/>
            <a:ext cx="6966892" cy="948283"/>
          </a:xfrm>
          <a:prstGeom prst="roundRect">
            <a:avLst>
              <a:gd name="adj" fmla="val 50000"/>
            </a:avLst>
          </a:prstGeom>
          <a:noFill/>
          <a:ln w="12700" cap="flat" cmpd="sng" algn="ctr">
            <a:solidFill>
              <a:srgbClr val="7C5A1D"/>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r>
              <a:rPr lang="en-US" sz="1400" dirty="0">
                <a:latin typeface="Calibri "/>
              </a:rPr>
              <a:t>Investments into listed companies in India in which the foreign shareholding is over 50% and/or the management control is bestowed in foreign company and/or the technological and managerial know-how brought in by foreign partner/investor.</a:t>
            </a:r>
          </a:p>
        </p:txBody>
      </p:sp>
      <p:pic>
        <p:nvPicPr>
          <p:cNvPr id="10" name="Picture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3205" y="1911616"/>
            <a:ext cx="7968807" cy="3376782"/>
          </a:xfrm>
          <a:prstGeom prst="rect">
            <a:avLst/>
          </a:prstGeom>
        </p:spPr>
      </p:pic>
    </p:spTree>
    <p:extLst>
      <p:ext uri="{BB962C8B-B14F-4D97-AF65-F5344CB8AC3E}">
        <p14:creationId xmlns:p14="http://schemas.microsoft.com/office/powerpoint/2010/main" val="20353241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2479DCA-15C5-5A5B-C678-A1AF3C3C80CB}"/>
              </a:ext>
            </a:extLst>
          </p:cNvPr>
          <p:cNvSpPr txBox="1">
            <a:spLocks/>
          </p:cNvSpPr>
          <p:nvPr/>
        </p:nvSpPr>
        <p:spPr>
          <a:xfrm>
            <a:off x="339295" y="306818"/>
            <a:ext cx="4386454" cy="393399"/>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altLang="en-US" sz="2200" b="1" dirty="0">
                <a:solidFill>
                  <a:schemeClr val="bg1"/>
                </a:solidFill>
                <a:latin typeface="Calibri" pitchFamily="34" charset="0"/>
              </a:rPr>
              <a:t>4P Strategy – Stock Selection</a:t>
            </a:r>
            <a:endParaRPr lang="en-IN" sz="2200" b="1" dirty="0">
              <a:solidFill>
                <a:schemeClr val="bg1"/>
              </a:solidFill>
              <a:latin typeface="+mn-lt"/>
            </a:endParaRPr>
          </a:p>
        </p:txBody>
      </p:sp>
      <p:sp>
        <p:nvSpPr>
          <p:cNvPr id="3" name="TextBox 2">
            <a:extLst>
              <a:ext uri="{FF2B5EF4-FFF2-40B4-BE49-F238E27FC236}">
                <a16:creationId xmlns:a16="http://schemas.microsoft.com/office/drawing/2014/main" xmlns="" id="{643CB8C9-BA0C-236C-52A7-EF7742559237}"/>
              </a:ext>
            </a:extLst>
          </p:cNvPr>
          <p:cNvSpPr txBox="1"/>
          <p:nvPr/>
        </p:nvSpPr>
        <p:spPr>
          <a:xfrm>
            <a:off x="2444656" y="6158898"/>
            <a:ext cx="5105494" cy="307777"/>
          </a:xfrm>
          <a:prstGeom prst="rect">
            <a:avLst/>
          </a:prstGeom>
          <a:noFill/>
        </p:spPr>
        <p:txBody>
          <a:bodyPr wrap="square" rtlCol="0">
            <a:spAutoFit/>
          </a:bodyPr>
          <a:lstStyle/>
          <a:p>
            <a:pPr algn="ctr"/>
            <a:r>
              <a:rPr lang="en-US" sz="1400" dirty="0">
                <a:solidFill>
                  <a:prstClr val="black"/>
                </a:solidFill>
              </a:rPr>
              <a:t>Companies to undergo 4 P Analysis to make it to the Universe</a:t>
            </a:r>
          </a:p>
        </p:txBody>
      </p:sp>
      <p:graphicFrame>
        <p:nvGraphicFramePr>
          <p:cNvPr id="4" name="Diagram 3">
            <a:extLst>
              <a:ext uri="{FF2B5EF4-FFF2-40B4-BE49-F238E27FC236}">
                <a16:creationId xmlns:a16="http://schemas.microsoft.com/office/drawing/2014/main" xmlns="" id="{8B24A350-4F4C-7B1C-A9EA-EBFD96D06233}"/>
              </a:ext>
            </a:extLst>
          </p:cNvPr>
          <p:cNvGraphicFramePr/>
          <p:nvPr>
            <p:extLst>
              <p:ext uri="{D42A27DB-BD31-4B8C-83A1-F6EECF244321}">
                <p14:modId xmlns:p14="http://schemas.microsoft.com/office/powerpoint/2010/main" val="1438593190"/>
              </p:ext>
            </p:extLst>
          </p:nvPr>
        </p:nvGraphicFramePr>
        <p:xfrm>
          <a:off x="1139687" y="1152938"/>
          <a:ext cx="7619999" cy="496680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061991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4953000" y="1198232"/>
            <a:ext cx="4343401" cy="4855432"/>
          </a:xfrm>
          <a:prstGeom prst="rect">
            <a:avLst/>
          </a:prstGeom>
          <a:noFill/>
        </p:spPr>
        <p:txBody>
          <a:bodyPr wrap="square" rtlCol="0">
            <a:spAutoFit/>
          </a:bodyPr>
          <a:lstStyle/>
          <a:p>
            <a:pPr marL="468630" indent="-285750" algn="just">
              <a:lnSpc>
                <a:spcPct val="150000"/>
              </a:lnSpc>
              <a:spcBef>
                <a:spcPts val="25"/>
              </a:spcBef>
              <a:buFont typeface="Wingdings" panose="05000000000000000000" pitchFamily="2" charset="2"/>
              <a:buChar char="Ø"/>
            </a:pPr>
            <a:r>
              <a:rPr lang="en-US" sz="1600" dirty="0">
                <a:solidFill>
                  <a:schemeClr val="tx1"/>
                </a:solidFill>
                <a:latin typeface="Calibri "/>
              </a:rPr>
              <a:t>MNC’s benefit from the economy of scales by spreading R&amp;D expenditures and advertising costs over their global sales, pooling global purchasing power over suppliers, and utilizing their technological and managerial know-how globally with minimal additional costs.</a:t>
            </a:r>
          </a:p>
          <a:p>
            <a:pPr marL="182880" algn="just">
              <a:lnSpc>
                <a:spcPct val="150000"/>
              </a:lnSpc>
              <a:spcBef>
                <a:spcPts val="25"/>
              </a:spcBef>
            </a:pPr>
            <a:r>
              <a:rPr lang="en-US" sz="1600" dirty="0">
                <a:solidFill>
                  <a:schemeClr val="tx1"/>
                </a:solidFill>
                <a:latin typeface="Calibri "/>
              </a:rPr>
              <a:t> </a:t>
            </a:r>
          </a:p>
          <a:p>
            <a:pPr marL="468630" indent="-285750" algn="just">
              <a:lnSpc>
                <a:spcPct val="150000"/>
              </a:lnSpc>
              <a:spcBef>
                <a:spcPts val="25"/>
              </a:spcBef>
              <a:buFont typeface="Wingdings" panose="05000000000000000000" pitchFamily="2" charset="2"/>
              <a:buChar char="Ø"/>
            </a:pPr>
            <a:r>
              <a:rPr lang="en-US" sz="1600" dirty="0">
                <a:solidFill>
                  <a:schemeClr val="tx1"/>
                </a:solidFill>
                <a:latin typeface="Calibri "/>
              </a:rPr>
              <a:t>MNC’s can use their global presence to take advantage of underpriced labor services available in certain developing countries, and gain access to special R&amp;D capabilities residing in advanced foreign countries</a:t>
            </a:r>
          </a:p>
        </p:txBody>
      </p:sp>
      <p:sp>
        <p:nvSpPr>
          <p:cNvPr id="4" name="Title 1"/>
          <p:cNvSpPr txBox="1">
            <a:spLocks/>
          </p:cNvSpPr>
          <p:nvPr/>
        </p:nvSpPr>
        <p:spPr>
          <a:xfrm>
            <a:off x="339295" y="282542"/>
            <a:ext cx="4386454" cy="3933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200" b="1" dirty="0">
                <a:solidFill>
                  <a:schemeClr val="bg1"/>
                </a:solidFill>
                <a:latin typeface="+mn-lt"/>
              </a:rPr>
              <a:t>Successful Business Model</a:t>
            </a:r>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6393" y="1198232"/>
            <a:ext cx="4758231" cy="5061568"/>
          </a:xfrm>
          <a:prstGeom prst="rect">
            <a:avLst/>
          </a:prstGeom>
        </p:spPr>
      </p:pic>
    </p:spTree>
    <p:extLst>
      <p:ext uri="{BB962C8B-B14F-4D97-AF65-F5344CB8AC3E}">
        <p14:creationId xmlns:p14="http://schemas.microsoft.com/office/powerpoint/2010/main" val="41077341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4386454" cy="3933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IN" sz="2200" b="1" dirty="0">
                <a:solidFill>
                  <a:schemeClr val="bg1"/>
                </a:solidFill>
                <a:latin typeface="+mn-lt"/>
              </a:rPr>
              <a:t>Strong Corporate Governance</a:t>
            </a:r>
          </a:p>
        </p:txBody>
      </p:sp>
      <p:sp>
        <p:nvSpPr>
          <p:cNvPr id="3" name="Content Placeholder 2"/>
          <p:cNvSpPr txBox="1">
            <a:spLocks/>
          </p:cNvSpPr>
          <p:nvPr/>
        </p:nvSpPr>
        <p:spPr>
          <a:xfrm>
            <a:off x="5443164" y="1143000"/>
            <a:ext cx="3920670" cy="533400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a:lnSpc>
                <a:spcPct val="150000"/>
              </a:lnSpc>
              <a:spcBef>
                <a:spcPts val="25"/>
              </a:spcBef>
              <a:buFont typeface="Wingdings" panose="05000000000000000000" pitchFamily="2" charset="2"/>
              <a:buChar char="Ø"/>
            </a:pPr>
            <a:r>
              <a:rPr lang="en-US" sz="1600" dirty="0">
                <a:latin typeface="Calibri "/>
                <a:cs typeface="Times New Roman" pitchFamily="18" charset="0"/>
              </a:rPr>
              <a:t>MNC’s are generally rated high for their corporate governance standard.</a:t>
            </a:r>
          </a:p>
          <a:p>
            <a:pPr algn="just">
              <a:lnSpc>
                <a:spcPct val="150000"/>
              </a:lnSpc>
              <a:spcBef>
                <a:spcPts val="25"/>
              </a:spcBef>
              <a:buFont typeface="Wingdings" panose="05000000000000000000" pitchFamily="2" charset="2"/>
              <a:buChar char="Ø"/>
            </a:pPr>
            <a:endParaRPr lang="en-US" sz="1600" dirty="0">
              <a:latin typeface="Calibri "/>
              <a:cs typeface="Times New Roman" pitchFamily="18" charset="0"/>
            </a:endParaRPr>
          </a:p>
          <a:p>
            <a:pPr algn="just">
              <a:lnSpc>
                <a:spcPct val="150000"/>
              </a:lnSpc>
              <a:spcBef>
                <a:spcPts val="25"/>
              </a:spcBef>
              <a:buFont typeface="Wingdings" panose="05000000000000000000" pitchFamily="2" charset="2"/>
              <a:buChar char="Ø"/>
            </a:pPr>
            <a:r>
              <a:rPr lang="en-US" sz="1600" dirty="0">
                <a:latin typeface="Calibri "/>
                <a:cs typeface="Times New Roman" pitchFamily="18" charset="0"/>
              </a:rPr>
              <a:t>MNC’s depict high transparency and accountability with well laid out policies and regulatory framework, internal control and risk management.</a:t>
            </a:r>
          </a:p>
          <a:p>
            <a:pPr algn="just">
              <a:lnSpc>
                <a:spcPct val="150000"/>
              </a:lnSpc>
              <a:spcBef>
                <a:spcPts val="25"/>
              </a:spcBef>
              <a:buFont typeface="Wingdings" panose="05000000000000000000" pitchFamily="2" charset="2"/>
              <a:buChar char="Ø"/>
            </a:pPr>
            <a:endParaRPr lang="en-US" sz="1600" dirty="0">
              <a:latin typeface="Calibri "/>
              <a:cs typeface="Times New Roman" pitchFamily="18" charset="0"/>
            </a:endParaRPr>
          </a:p>
          <a:p>
            <a:pPr algn="just">
              <a:lnSpc>
                <a:spcPct val="150000"/>
              </a:lnSpc>
              <a:spcBef>
                <a:spcPts val="25"/>
              </a:spcBef>
              <a:buFont typeface="Wingdings" panose="05000000000000000000" pitchFamily="2" charset="2"/>
              <a:buChar char="Ø"/>
            </a:pPr>
            <a:r>
              <a:rPr lang="en-US" sz="1600" dirty="0">
                <a:latin typeface="Calibri "/>
                <a:cs typeface="Times New Roman" pitchFamily="18" charset="0"/>
              </a:rPr>
              <a:t>This provide good comfort for an investor who would not fall prey to any negative impact on investment due to corporate </a:t>
            </a:r>
            <a:r>
              <a:rPr lang="en-US" sz="1600" dirty="0" err="1">
                <a:latin typeface="Calibri "/>
                <a:cs typeface="Times New Roman" pitchFamily="18" charset="0"/>
              </a:rPr>
              <a:t>mis</a:t>
            </a:r>
            <a:r>
              <a:rPr lang="en-US" sz="1600" dirty="0">
                <a:latin typeface="Calibri "/>
                <a:cs typeface="Times New Roman" pitchFamily="18" charset="0"/>
              </a:rPr>
              <a:t>-management and fraud.</a:t>
            </a:r>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807" y="1135380"/>
            <a:ext cx="5072498" cy="5053476"/>
          </a:xfrm>
          <a:prstGeom prst="rect">
            <a:avLst/>
          </a:prstGeom>
        </p:spPr>
      </p:pic>
    </p:spTree>
    <p:extLst>
      <p:ext uri="{BB962C8B-B14F-4D97-AF65-F5344CB8AC3E}">
        <p14:creationId xmlns:p14="http://schemas.microsoft.com/office/powerpoint/2010/main" val="32476141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4386454" cy="3933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solidFill>
                  <a:schemeClr val="bg1"/>
                </a:solidFill>
                <a:latin typeface="Calibri" pitchFamily="34" charset="0"/>
              </a:rPr>
              <a:t>Healthy Balance Sheet</a:t>
            </a:r>
            <a:endParaRPr lang="en-IN" sz="2200" b="1" dirty="0">
              <a:solidFill>
                <a:schemeClr val="bg1"/>
              </a:solidFill>
              <a:latin typeface="+mn-lt"/>
            </a:endParaRPr>
          </a:p>
        </p:txBody>
      </p:sp>
      <p:pic>
        <p:nvPicPr>
          <p:cNvPr id="3" name="Picture 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8175" y="838200"/>
            <a:ext cx="8572500" cy="5715000"/>
          </a:xfrm>
          <a:prstGeom prst="rect">
            <a:avLst/>
          </a:prstGeom>
        </p:spPr>
      </p:pic>
    </p:spTree>
    <p:extLst>
      <p:ext uri="{BB962C8B-B14F-4D97-AF65-F5344CB8AC3E}">
        <p14:creationId xmlns:p14="http://schemas.microsoft.com/office/powerpoint/2010/main" val="37939789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4386454" cy="393399"/>
          </a:xfrm>
          <a:prstGeom prst="rect">
            <a:avLst/>
          </a:prstGeom>
        </p:spPr>
        <p:txBody>
          <a:bodyP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2200" b="1" dirty="0">
                <a:solidFill>
                  <a:schemeClr val="bg1"/>
                </a:solidFill>
                <a:latin typeface="Calibri" pitchFamily="34" charset="0"/>
              </a:rPr>
              <a:t>Special Opportunity</a:t>
            </a:r>
            <a:endParaRPr lang="en-IN" sz="2200" b="1" dirty="0">
              <a:solidFill>
                <a:schemeClr val="bg1"/>
              </a:solidFill>
              <a:latin typeface="+mn-lt"/>
            </a:endParaRPr>
          </a:p>
        </p:txBody>
      </p:sp>
      <p:graphicFrame>
        <p:nvGraphicFramePr>
          <p:cNvPr id="3" name="Table 2"/>
          <p:cNvGraphicFramePr>
            <a:graphicFrameLocks noGrp="1"/>
          </p:cNvGraphicFramePr>
          <p:nvPr>
            <p:extLst>
              <p:ext uri="{D42A27DB-BD31-4B8C-83A1-F6EECF244321}">
                <p14:modId xmlns:p14="http://schemas.microsoft.com/office/powerpoint/2010/main" val="3203745436"/>
              </p:ext>
            </p:extLst>
          </p:nvPr>
        </p:nvGraphicFramePr>
        <p:xfrm>
          <a:off x="714375" y="2676434"/>
          <a:ext cx="8305801" cy="3390859"/>
        </p:xfrm>
        <a:graphic>
          <a:graphicData uri="http://schemas.openxmlformats.org/drawingml/2006/table">
            <a:tbl>
              <a:tblPr>
                <a:effectLst>
                  <a:outerShdw blurRad="50800" dist="38100" dir="2700000" algn="tl" rotWithShape="0">
                    <a:prstClr val="black">
                      <a:alpha val="40000"/>
                    </a:prstClr>
                  </a:outerShdw>
                </a:effectLst>
              </a:tblPr>
              <a:tblGrid>
                <a:gridCol w="645895">
                  <a:extLst>
                    <a:ext uri="{9D8B030D-6E8A-4147-A177-3AD203B41FA5}">
                      <a16:colId xmlns:a16="http://schemas.microsoft.com/office/drawing/2014/main" xmlns="" val="20000"/>
                    </a:ext>
                  </a:extLst>
                </a:gridCol>
                <a:gridCol w="1278332">
                  <a:extLst>
                    <a:ext uri="{9D8B030D-6E8A-4147-A177-3AD203B41FA5}">
                      <a16:colId xmlns:a16="http://schemas.microsoft.com/office/drawing/2014/main" xmlns="" val="20001"/>
                    </a:ext>
                  </a:extLst>
                </a:gridCol>
                <a:gridCol w="1047573">
                  <a:extLst>
                    <a:ext uri="{9D8B030D-6E8A-4147-A177-3AD203B41FA5}">
                      <a16:colId xmlns:a16="http://schemas.microsoft.com/office/drawing/2014/main" xmlns="" val="20002"/>
                    </a:ext>
                  </a:extLst>
                </a:gridCol>
                <a:gridCol w="1295400">
                  <a:extLst>
                    <a:ext uri="{9D8B030D-6E8A-4147-A177-3AD203B41FA5}">
                      <a16:colId xmlns:a16="http://schemas.microsoft.com/office/drawing/2014/main" xmlns="" val="20003"/>
                    </a:ext>
                  </a:extLst>
                </a:gridCol>
                <a:gridCol w="1295400">
                  <a:extLst>
                    <a:ext uri="{9D8B030D-6E8A-4147-A177-3AD203B41FA5}">
                      <a16:colId xmlns:a16="http://schemas.microsoft.com/office/drawing/2014/main" xmlns="" val="20004"/>
                    </a:ext>
                  </a:extLst>
                </a:gridCol>
                <a:gridCol w="838200">
                  <a:extLst>
                    <a:ext uri="{9D8B030D-6E8A-4147-A177-3AD203B41FA5}">
                      <a16:colId xmlns:a16="http://schemas.microsoft.com/office/drawing/2014/main" xmlns="" val="20005"/>
                    </a:ext>
                  </a:extLst>
                </a:gridCol>
                <a:gridCol w="1259106">
                  <a:extLst>
                    <a:ext uri="{9D8B030D-6E8A-4147-A177-3AD203B41FA5}">
                      <a16:colId xmlns:a16="http://schemas.microsoft.com/office/drawing/2014/main" xmlns="" val="20006"/>
                    </a:ext>
                  </a:extLst>
                </a:gridCol>
                <a:gridCol w="645895">
                  <a:extLst>
                    <a:ext uri="{9D8B030D-6E8A-4147-A177-3AD203B41FA5}">
                      <a16:colId xmlns:a16="http://schemas.microsoft.com/office/drawing/2014/main" xmlns="" val="20007"/>
                    </a:ext>
                  </a:extLst>
                </a:gridCol>
              </a:tblGrid>
              <a:tr h="870859">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Sr.</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Company</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Corporate Action</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Announcement date</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Price before Announcement</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Date</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Price on closure of offer</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marL="0" algn="ctr" defTabSz="914400" rtl="0" eaLnBrk="1" fontAlgn="b" latinLnBrk="0" hangingPunct="1"/>
                      <a:r>
                        <a:rPr lang="en-US" sz="1200" b="1" i="0" u="none" strike="noStrike" kern="1200" dirty="0">
                          <a:solidFill>
                            <a:schemeClr val="bg1"/>
                          </a:solidFill>
                          <a:effectLst/>
                          <a:latin typeface="+mn-lt"/>
                          <a:ea typeface="+mn-ea"/>
                          <a:cs typeface="+mn-cs"/>
                        </a:rPr>
                        <a:t>% Gain</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extLst>
                  <a:ext uri="{0D108BD9-81ED-4DB2-BD59-A6C34878D82A}">
                    <a16:rowId xmlns:a16="http://schemas.microsoft.com/office/drawing/2014/main" xmlns="" val="10000"/>
                  </a:ext>
                </a:extLst>
              </a:tr>
              <a:tr h="504000">
                <a:tc>
                  <a:txBody>
                    <a:bodyPr/>
                    <a:lstStyle/>
                    <a:p>
                      <a:pPr algn="ctr" fontAlgn="b"/>
                      <a:r>
                        <a:rPr lang="en-US" sz="1200" b="0" i="0" u="none" strike="noStrike" dirty="0">
                          <a:solidFill>
                            <a:srgbClr val="000000"/>
                          </a:solidFill>
                          <a:effectLst/>
                          <a:latin typeface="+mn-lt"/>
                        </a:rPr>
                        <a:t>1</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err="1">
                          <a:solidFill>
                            <a:srgbClr val="000000"/>
                          </a:solidFill>
                          <a:effectLst/>
                          <a:latin typeface="+mn-lt"/>
                        </a:rPr>
                        <a:t>Fulford</a:t>
                      </a:r>
                      <a:r>
                        <a:rPr lang="en-US" sz="1200" b="0" i="0" u="none" strike="noStrike" dirty="0">
                          <a:solidFill>
                            <a:srgbClr val="000000"/>
                          </a:solidFill>
                          <a:effectLst/>
                          <a:latin typeface="+mn-lt"/>
                        </a:rPr>
                        <a:t> India</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Delisting</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25-Apr-14</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682</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30-Jul-15</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2400</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252%</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504000">
                <a:tc>
                  <a:txBody>
                    <a:bodyPr/>
                    <a:lstStyle/>
                    <a:p>
                      <a:pPr algn="ctr" fontAlgn="b"/>
                      <a:r>
                        <a:rPr lang="en-US" sz="1200" b="0" i="0" u="none" strike="noStrike" dirty="0">
                          <a:solidFill>
                            <a:srgbClr val="000000"/>
                          </a:solidFill>
                          <a:effectLst/>
                          <a:latin typeface="+mn-lt"/>
                        </a:rPr>
                        <a:t>2</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Alfa Laval</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Delisting</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16-Sep-11</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1965</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12-Apr-12</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4000</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104%</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504000">
                <a:tc>
                  <a:txBody>
                    <a:bodyPr/>
                    <a:lstStyle/>
                    <a:p>
                      <a:pPr algn="ctr" fontAlgn="b"/>
                      <a:r>
                        <a:rPr lang="en-US" sz="1200" b="0" i="0" u="none" strike="noStrike" dirty="0">
                          <a:solidFill>
                            <a:srgbClr val="000000"/>
                          </a:solidFill>
                          <a:effectLst/>
                          <a:latin typeface="+mn-lt"/>
                        </a:rPr>
                        <a:t>3</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HUL</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Open Offer</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29-Apr-13</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497.6</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04-Jul-13</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600</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21%</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504000">
                <a:tc>
                  <a:txBody>
                    <a:bodyPr/>
                    <a:lstStyle/>
                    <a:p>
                      <a:pPr algn="ctr" fontAlgn="b"/>
                      <a:r>
                        <a:rPr lang="en-US" sz="1200" b="0" i="0" u="none" strike="noStrike" dirty="0">
                          <a:solidFill>
                            <a:srgbClr val="000000"/>
                          </a:solidFill>
                          <a:effectLst/>
                          <a:latin typeface="+mn-lt"/>
                        </a:rPr>
                        <a:t>4</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err="1">
                          <a:solidFill>
                            <a:srgbClr val="000000"/>
                          </a:solidFill>
                          <a:effectLst/>
                          <a:latin typeface="+mn-lt"/>
                        </a:rPr>
                        <a:t>Glaxo</a:t>
                      </a:r>
                      <a:r>
                        <a:rPr lang="en-US" sz="1200" b="0" i="0" u="none" strike="noStrike" dirty="0">
                          <a:solidFill>
                            <a:srgbClr val="000000"/>
                          </a:solidFill>
                          <a:effectLst/>
                          <a:latin typeface="+mn-lt"/>
                        </a:rPr>
                        <a:t> Consumer</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Open Offer</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23-Nov-12</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3049</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30-Jan-14</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3900</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28%</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504000">
                <a:tc>
                  <a:txBody>
                    <a:bodyPr/>
                    <a:lstStyle/>
                    <a:p>
                      <a:pPr algn="ctr" fontAlgn="b"/>
                      <a:r>
                        <a:rPr lang="en-US" sz="1200" b="0" i="0" u="none" strike="noStrike" dirty="0">
                          <a:solidFill>
                            <a:srgbClr val="000000"/>
                          </a:solidFill>
                          <a:effectLst/>
                          <a:latin typeface="+mn-lt"/>
                        </a:rPr>
                        <a:t>5</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Siemens</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Open Offer</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28-Jan-11</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727</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13-Apr-11</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930</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200" b="0" i="0" u="none" strike="noStrike" dirty="0">
                          <a:solidFill>
                            <a:srgbClr val="000000"/>
                          </a:solidFill>
                          <a:effectLst/>
                          <a:latin typeface="+mn-lt"/>
                        </a:rPr>
                        <a:t>28%</a:t>
                      </a:r>
                    </a:p>
                  </a:txBody>
                  <a:tcPr marL="9421" marR="9421" marT="9421"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bl>
          </a:graphicData>
        </a:graphic>
      </p:graphicFrame>
      <p:sp>
        <p:nvSpPr>
          <p:cNvPr id="4" name="Rounded Rectangle 3"/>
          <p:cNvSpPr/>
          <p:nvPr/>
        </p:nvSpPr>
        <p:spPr bwMode="auto">
          <a:xfrm>
            <a:off x="582361" y="1140306"/>
            <a:ext cx="8695426" cy="1159533"/>
          </a:xfrm>
          <a:prstGeom prst="roundRect">
            <a:avLst>
              <a:gd name="adj" fmla="val 16592"/>
            </a:avLst>
          </a:prstGeom>
          <a:noFill/>
          <a:ln w="9525" cap="flat" cmpd="sng" algn="ctr">
            <a:solidFill>
              <a:srgbClr val="7C5A1E"/>
            </a:solidFill>
            <a:prstDash val="solid"/>
            <a:round/>
            <a:headEnd type="none" w="med" len="med"/>
            <a:tailEnd type="none" w="med" len="med"/>
          </a:ln>
          <a:effectLst/>
        </p:spPr>
        <p:txBody>
          <a:bodyPr vert="horz" wrap="square" lIns="0" tIns="45720" rIns="91440" bIns="45720" numCol="1" rtlCol="0" anchor="t" anchorCtr="0" compatLnSpc="1">
            <a:prstTxWarp prst="textNoShape">
              <a:avLst/>
            </a:prstTxWarp>
          </a:bodyPr>
          <a:lstStyle/>
          <a:p>
            <a:pPr marL="182880" algn="just">
              <a:spcBef>
                <a:spcPts val="25"/>
              </a:spcBef>
            </a:pPr>
            <a:r>
              <a:rPr lang="en-US" sz="1600" dirty="0">
                <a:solidFill>
                  <a:schemeClr val="tx1"/>
                </a:solidFill>
                <a:latin typeface="+mn-lt"/>
              </a:rPr>
              <a:t>MNC companies during the holding period provides healthy dividend and capital appreciation by earnings growth and sometime carries an additional trigger for value appreciation in form of corporate actions like Open offers, Buybacks and  Delisting etc. This usually add substantial appreciation to the share price enhancing  investors ROI. Below are some illustrations of the same.</a:t>
            </a:r>
          </a:p>
        </p:txBody>
      </p:sp>
    </p:spTree>
    <p:extLst>
      <p:ext uri="{BB962C8B-B14F-4D97-AF65-F5344CB8AC3E}">
        <p14:creationId xmlns:p14="http://schemas.microsoft.com/office/powerpoint/2010/main" val="273065237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Box 3"/>
          <p:cNvSpPr txBox="1">
            <a:spLocks noChangeArrowheads="1"/>
          </p:cNvSpPr>
          <p:nvPr/>
        </p:nvSpPr>
        <p:spPr bwMode="auto">
          <a:xfrm>
            <a:off x="552450" y="5030584"/>
            <a:ext cx="8610600" cy="959128"/>
          </a:xfrm>
          <a:prstGeom prst="roundRect">
            <a:avLst/>
          </a:prstGeom>
          <a:noFill/>
          <a:ln w="9525">
            <a:solidFill>
              <a:srgbClr val="7C5A1E"/>
            </a:solidFill>
            <a:miter lim="800000"/>
            <a:headEnd/>
            <a:tailEnd/>
          </a:ln>
        </p:spPr>
        <p:txBody>
          <a:bodyPr wrap="square">
            <a:spAutoFit/>
          </a:bodyPr>
          <a:lstStyle/>
          <a:p>
            <a:pPr marL="285750" indent="-285750" algn="just">
              <a:spcBef>
                <a:spcPts val="500"/>
              </a:spcBef>
              <a:buFont typeface="Arial" panose="020B0604020202020204" pitchFamily="34" charset="0"/>
              <a:buChar char="•"/>
            </a:pPr>
            <a:r>
              <a:rPr lang="en-US" sz="1400" dirty="0">
                <a:solidFill>
                  <a:schemeClr val="tx1"/>
                </a:solidFill>
                <a:latin typeface="Calibri" pitchFamily="34" charset="0"/>
                <a:cs typeface="Arial" charset="0"/>
              </a:rPr>
              <a:t>NIFTY MNC Index has good correlation with NIFTY 50 Index. However the Beta stands at 0.8</a:t>
            </a:r>
          </a:p>
          <a:p>
            <a:pPr marL="285750" indent="-285750" algn="just">
              <a:spcBef>
                <a:spcPts val="500"/>
              </a:spcBef>
              <a:buFont typeface="Arial" panose="020B0604020202020204" pitchFamily="34" charset="0"/>
              <a:buChar char="•"/>
            </a:pPr>
            <a:r>
              <a:rPr lang="en-US" sz="1400" dirty="0">
                <a:solidFill>
                  <a:schemeClr val="tx1"/>
                </a:solidFill>
                <a:latin typeface="Calibri" pitchFamily="34" charset="0"/>
                <a:cs typeface="Arial" charset="0"/>
              </a:rPr>
              <a:t>Annualized returns of NIFTY MNC Index is higher compared to NIFTY 50 Index  and Volatility is lower.</a:t>
            </a:r>
          </a:p>
          <a:p>
            <a:pPr marL="285750" indent="-285750" algn="just">
              <a:spcBef>
                <a:spcPts val="500"/>
              </a:spcBef>
              <a:buFont typeface="Arial" panose="020B0604020202020204" pitchFamily="34" charset="0"/>
              <a:buChar char="•"/>
            </a:pPr>
            <a:r>
              <a:rPr lang="en-US" sz="1400" dirty="0">
                <a:solidFill>
                  <a:schemeClr val="tx1"/>
                </a:solidFill>
                <a:latin typeface="Calibri" pitchFamily="34" charset="0"/>
                <a:cs typeface="Arial" charset="0"/>
              </a:rPr>
              <a:t>This shows a favorable risk reward for NIFTY MNC against NIFTY 50 Index</a:t>
            </a:r>
          </a:p>
        </p:txBody>
      </p:sp>
      <p:sp>
        <p:nvSpPr>
          <p:cNvPr id="3" name="TextBox 2"/>
          <p:cNvSpPr txBox="1"/>
          <p:nvPr/>
        </p:nvSpPr>
        <p:spPr>
          <a:xfrm>
            <a:off x="552450" y="6067589"/>
            <a:ext cx="8763000" cy="461665"/>
          </a:xfrm>
          <a:prstGeom prst="rect">
            <a:avLst/>
          </a:prstGeom>
          <a:noFill/>
        </p:spPr>
        <p:txBody>
          <a:bodyPr wrap="square" rtlCol="0">
            <a:spAutoFit/>
          </a:bodyPr>
          <a:lstStyle/>
          <a:p>
            <a:r>
              <a:rPr lang="en-US" sz="1200" dirty="0">
                <a:solidFill>
                  <a:schemeClr val="tx1"/>
                </a:solidFill>
                <a:latin typeface="+mn-lt"/>
              </a:rPr>
              <a:t>Note: The above study is done on Nifty MNC Index which constitute 15 stocks. The actual portfolio in PMS could deviate compared to NIFTY MNC Index. The above analysis is not an indicative of future performance. </a:t>
            </a:r>
          </a:p>
        </p:txBody>
      </p:sp>
      <p:graphicFrame>
        <p:nvGraphicFramePr>
          <p:cNvPr id="4" name="Table 3"/>
          <p:cNvGraphicFramePr>
            <a:graphicFrameLocks noGrp="1"/>
          </p:cNvGraphicFramePr>
          <p:nvPr>
            <p:extLst>
              <p:ext uri="{D42A27DB-BD31-4B8C-83A1-F6EECF244321}">
                <p14:modId xmlns:p14="http://schemas.microsoft.com/office/powerpoint/2010/main" val="2865046273"/>
              </p:ext>
            </p:extLst>
          </p:nvPr>
        </p:nvGraphicFramePr>
        <p:xfrm>
          <a:off x="4953000" y="1731787"/>
          <a:ext cx="4571999" cy="2808000"/>
        </p:xfrm>
        <a:graphic>
          <a:graphicData uri="http://schemas.openxmlformats.org/drawingml/2006/table">
            <a:tbl>
              <a:tblPr>
                <a:effectLst>
                  <a:outerShdw blurRad="50800" dist="38100" dir="5400000" algn="t" rotWithShape="0">
                    <a:prstClr val="black">
                      <a:alpha val="40000"/>
                    </a:prstClr>
                  </a:outerShdw>
                </a:effectLst>
              </a:tblPr>
              <a:tblGrid>
                <a:gridCol w="2241174">
                  <a:extLst>
                    <a:ext uri="{9D8B030D-6E8A-4147-A177-3AD203B41FA5}">
                      <a16:colId xmlns:a16="http://schemas.microsoft.com/office/drawing/2014/main" xmlns="" val="20000"/>
                    </a:ext>
                  </a:extLst>
                </a:gridCol>
                <a:gridCol w="1165412">
                  <a:extLst>
                    <a:ext uri="{9D8B030D-6E8A-4147-A177-3AD203B41FA5}">
                      <a16:colId xmlns:a16="http://schemas.microsoft.com/office/drawing/2014/main" xmlns="" val="20001"/>
                    </a:ext>
                  </a:extLst>
                </a:gridCol>
                <a:gridCol w="1165413">
                  <a:extLst>
                    <a:ext uri="{9D8B030D-6E8A-4147-A177-3AD203B41FA5}">
                      <a16:colId xmlns:a16="http://schemas.microsoft.com/office/drawing/2014/main" xmlns="" val="20002"/>
                    </a:ext>
                  </a:extLst>
                </a:gridCol>
              </a:tblGrid>
              <a:tr h="468000">
                <a:tc>
                  <a:txBody>
                    <a:bodyPr/>
                    <a:lstStyle/>
                    <a:p>
                      <a:pPr algn="ctr" rtl="0" fontAlgn="b"/>
                      <a:r>
                        <a:rPr lang="en-IN" sz="1200" b="1" i="0" u="none" strike="noStrike" dirty="0">
                          <a:solidFill>
                            <a:srgbClr val="FFFFFF"/>
                          </a:solidFill>
                          <a:effectLst/>
                          <a:latin typeface="Calibri" panose="020F0502020204030204" pitchFamily="34" charset="0"/>
                        </a:rPr>
                        <a:t>From 2004 to 2024</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algn="ctr" rtl="0" fontAlgn="b"/>
                      <a:r>
                        <a:rPr lang="en-IN" sz="1200" b="1" i="0" u="none" strike="noStrike" dirty="0">
                          <a:solidFill>
                            <a:srgbClr val="FFFFFF"/>
                          </a:solidFill>
                          <a:effectLst/>
                          <a:latin typeface="Calibri" panose="020F0502020204030204" pitchFamily="34" charset="0"/>
                        </a:rPr>
                        <a:t>NIFTY MNC Index</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tc>
                  <a:txBody>
                    <a:bodyPr/>
                    <a:lstStyle/>
                    <a:p>
                      <a:pPr algn="ctr" rtl="0" fontAlgn="b"/>
                      <a:r>
                        <a:rPr lang="en-IN" sz="1200" b="1" i="0" u="none" strike="noStrike">
                          <a:solidFill>
                            <a:srgbClr val="FFFFFF"/>
                          </a:solidFill>
                          <a:effectLst/>
                          <a:latin typeface="Calibri" panose="020F0502020204030204" pitchFamily="34" charset="0"/>
                        </a:rPr>
                        <a:t>NIFTY 50 Index</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576433"/>
                    </a:solidFill>
                  </a:tcPr>
                </a:tc>
                <a:extLst>
                  <a:ext uri="{0D108BD9-81ED-4DB2-BD59-A6C34878D82A}">
                    <a16:rowId xmlns:a16="http://schemas.microsoft.com/office/drawing/2014/main" xmlns="" val="10000"/>
                  </a:ext>
                </a:extLst>
              </a:tr>
              <a:tr h="468000">
                <a:tc>
                  <a:txBody>
                    <a:bodyPr/>
                    <a:lstStyle/>
                    <a:p>
                      <a:pPr algn="ctr" rtl="0" fontAlgn="b"/>
                      <a:r>
                        <a:rPr lang="en-IN" sz="1200" b="1" i="0" u="none" strike="noStrike">
                          <a:solidFill>
                            <a:srgbClr val="000000"/>
                          </a:solidFill>
                          <a:effectLst/>
                          <a:latin typeface="Calibri" panose="020F0502020204030204" pitchFamily="34" charset="0"/>
                        </a:rPr>
                        <a:t>Annualised Return</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14.91%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12.92%</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1"/>
                  </a:ext>
                </a:extLst>
              </a:tr>
              <a:tr h="468000">
                <a:tc>
                  <a:txBody>
                    <a:bodyPr/>
                    <a:lstStyle/>
                    <a:p>
                      <a:pPr algn="ctr" rtl="0" fontAlgn="b"/>
                      <a:r>
                        <a:rPr lang="en-US" sz="1200" b="1" i="0" u="none" strike="noStrike">
                          <a:solidFill>
                            <a:srgbClr val="000000"/>
                          </a:solidFill>
                          <a:effectLst/>
                          <a:latin typeface="Calibri" panose="020F0502020204030204" pitchFamily="34" charset="0"/>
                        </a:rPr>
                        <a:t>Average 3 Year Rolling Return p.a.</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13.21%</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11.49%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468000">
                <a:tc>
                  <a:txBody>
                    <a:bodyPr/>
                    <a:lstStyle/>
                    <a:p>
                      <a:pPr algn="ctr" rtl="0" fontAlgn="b"/>
                      <a:r>
                        <a:rPr lang="en-IN" sz="1200" b="1" i="0" u="none" strike="noStrike">
                          <a:solidFill>
                            <a:srgbClr val="000000"/>
                          </a:solidFill>
                          <a:effectLst/>
                          <a:latin typeface="Calibri" panose="020F0502020204030204" pitchFamily="34" charset="0"/>
                        </a:rPr>
                        <a:t>Annual Volatility</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19.20%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20.99%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r h="468000">
                <a:tc>
                  <a:txBody>
                    <a:bodyPr/>
                    <a:lstStyle/>
                    <a:p>
                      <a:pPr algn="ctr" rtl="0" fontAlgn="b"/>
                      <a:r>
                        <a:rPr lang="en-IN" sz="1200" b="1" i="0" u="none" strike="noStrike">
                          <a:solidFill>
                            <a:srgbClr val="000000"/>
                          </a:solidFill>
                          <a:effectLst/>
                          <a:latin typeface="Calibri" panose="020F0502020204030204" pitchFamily="34" charset="0"/>
                        </a:rPr>
                        <a:t>Beta with NIFTY 50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dirty="0">
                          <a:solidFill>
                            <a:srgbClr val="000000"/>
                          </a:solidFill>
                          <a:effectLst/>
                          <a:latin typeface="Calibri" panose="020F0502020204030204" pitchFamily="34" charset="0"/>
                        </a:rPr>
                        <a:t>0.8</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a:solidFill>
                            <a:srgbClr val="000000"/>
                          </a:solidFill>
                          <a:effectLst/>
                          <a:latin typeface="Calibri" panose="020F0502020204030204" pitchFamily="34" charset="0"/>
                        </a:rPr>
                        <a:t>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4"/>
                  </a:ext>
                </a:extLst>
              </a:tr>
              <a:tr h="468000">
                <a:tc>
                  <a:txBody>
                    <a:bodyPr/>
                    <a:lstStyle/>
                    <a:p>
                      <a:pPr algn="ctr" rtl="0" fontAlgn="b"/>
                      <a:r>
                        <a:rPr lang="en-IN" sz="1200" b="1" i="0" u="none" strike="noStrike" dirty="0">
                          <a:solidFill>
                            <a:srgbClr val="000000"/>
                          </a:solidFill>
                          <a:effectLst/>
                          <a:latin typeface="Calibri" panose="020F0502020204030204" pitchFamily="34" charset="0"/>
                        </a:rPr>
                        <a:t>Correlation with NIFTY 50</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dirty="0">
                          <a:solidFill>
                            <a:srgbClr val="000000"/>
                          </a:solidFill>
                          <a:effectLst/>
                          <a:latin typeface="Calibri" panose="020F0502020204030204" pitchFamily="34" charset="0"/>
                        </a:rPr>
                        <a:t>0.9</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rtl="0" fontAlgn="b"/>
                      <a:r>
                        <a:rPr lang="en-IN" sz="1200" b="1" i="0" u="none" strike="noStrike" dirty="0">
                          <a:solidFill>
                            <a:srgbClr val="000000"/>
                          </a:solidFill>
                          <a:effectLst/>
                          <a:latin typeface="Calibri" panose="020F0502020204030204" pitchFamily="34" charset="0"/>
                        </a:rPr>
                        <a:t> </a:t>
                      </a:r>
                    </a:p>
                  </a:txBody>
                  <a:tcPr marL="6350" marR="6350" marT="635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rgbClr val="FFAC00"/>
                      </a:solidFill>
                      <a:prstDash val="solid"/>
                      <a:round/>
                      <a:headEnd type="none" w="med" len="med"/>
                      <a:tailEnd type="none" w="med" len="med"/>
                    </a:lnT>
                    <a:lnB w="12700" cap="flat" cmpd="sng" algn="ctr">
                      <a:solidFill>
                        <a:srgbClr val="FFAC00"/>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5"/>
                  </a:ext>
                </a:extLst>
              </a:tr>
            </a:tbl>
          </a:graphicData>
        </a:graphic>
      </p:graphicFrame>
      <p:sp>
        <p:nvSpPr>
          <p:cNvPr id="5" name="TextBox 4"/>
          <p:cNvSpPr txBox="1"/>
          <p:nvPr/>
        </p:nvSpPr>
        <p:spPr>
          <a:xfrm>
            <a:off x="394221" y="1085278"/>
            <a:ext cx="9117557" cy="276999"/>
          </a:xfrm>
          <a:prstGeom prst="rect">
            <a:avLst/>
          </a:prstGeom>
          <a:noFill/>
        </p:spPr>
        <p:txBody>
          <a:bodyPr wrap="square" rtlCol="0">
            <a:spAutoFit/>
          </a:bodyPr>
          <a:lstStyle/>
          <a:p>
            <a:pPr algn="ctr"/>
            <a:r>
              <a:rPr lang="en-US" sz="1200" dirty="0">
                <a:solidFill>
                  <a:schemeClr val="tx1"/>
                </a:solidFill>
                <a:latin typeface="+mn-lt"/>
              </a:rPr>
              <a:t>A study done on Nifty MNC Index which constitute 15 stocks shows favorable risk reward a portfolio of MNC company could deliver. </a:t>
            </a:r>
          </a:p>
        </p:txBody>
      </p:sp>
      <p:sp>
        <p:nvSpPr>
          <p:cNvPr id="12"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kern="0" dirty="0">
                <a:solidFill>
                  <a:schemeClr val="bg1"/>
                </a:solidFill>
                <a:latin typeface="Calibri" pitchFamily="34" charset="0"/>
              </a:rPr>
              <a:t>NIFTY MNC Index Analysis/Study</a:t>
            </a:r>
          </a:p>
        </p:txBody>
      </p:sp>
      <p:graphicFrame>
        <p:nvGraphicFramePr>
          <p:cNvPr id="8" name="Chart 7">
            <a:extLst>
              <a:ext uri="{FF2B5EF4-FFF2-40B4-BE49-F238E27FC236}">
                <a16:creationId xmlns:a16="http://schemas.microsoft.com/office/drawing/2014/main" xmlns="" id="{00000000-0008-0000-1F00-000002000000}"/>
              </a:ext>
            </a:extLst>
          </p:cNvPr>
          <p:cNvGraphicFramePr>
            <a:graphicFrameLocks noGrp="1"/>
          </p:cNvGraphicFramePr>
          <p:nvPr>
            <p:extLst>
              <p:ext uri="{D42A27DB-BD31-4B8C-83A1-F6EECF244321}">
                <p14:modId xmlns:p14="http://schemas.microsoft.com/office/powerpoint/2010/main" val="1130085808"/>
              </p:ext>
            </p:extLst>
          </p:nvPr>
        </p:nvGraphicFramePr>
        <p:xfrm>
          <a:off x="382841" y="1612557"/>
          <a:ext cx="4572000" cy="3212364"/>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75706168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xmlns="" id="{49A2D405-B0E2-9F0D-3ED8-CBAD0E5EC8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xmlns="" id="{73E153F7-91AB-8E80-AAEE-582DE7C7AD8D}"/>
              </a:ext>
            </a:extLst>
          </p:cNvPr>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Portfolio Strategy </a:t>
            </a:r>
            <a:endParaRPr lang="en-US" sz="2200" b="1" kern="0" dirty="0">
              <a:solidFill>
                <a:schemeClr val="bg1"/>
              </a:solidFill>
              <a:latin typeface="Calibri" pitchFamily="34" charset="0"/>
            </a:endParaRPr>
          </a:p>
        </p:txBody>
      </p:sp>
      <p:grpSp>
        <p:nvGrpSpPr>
          <p:cNvPr id="4" name="Group 3">
            <a:extLst>
              <a:ext uri="{FF2B5EF4-FFF2-40B4-BE49-F238E27FC236}">
                <a16:creationId xmlns:a16="http://schemas.microsoft.com/office/drawing/2014/main" xmlns="" id="{827FE13F-5E7C-D796-C335-249C8BF6C5C1}"/>
              </a:ext>
            </a:extLst>
          </p:cNvPr>
          <p:cNvGrpSpPr/>
          <p:nvPr/>
        </p:nvGrpSpPr>
        <p:grpSpPr>
          <a:xfrm>
            <a:off x="6714274" y="2235074"/>
            <a:ext cx="2935853" cy="3276928"/>
            <a:chOff x="8201299" y="2109197"/>
            <a:chExt cx="3363224" cy="3662728"/>
          </a:xfrm>
        </p:grpSpPr>
        <p:sp>
          <p:nvSpPr>
            <p:cNvPr id="5" name="Down Arrow Callout 17">
              <a:extLst>
                <a:ext uri="{FF2B5EF4-FFF2-40B4-BE49-F238E27FC236}">
                  <a16:creationId xmlns:a16="http://schemas.microsoft.com/office/drawing/2014/main" xmlns="" id="{EDAB7664-3192-557B-E011-8FCC9FD2F29A}"/>
                </a:ext>
              </a:extLst>
            </p:cNvPr>
            <p:cNvSpPr/>
            <p:nvPr/>
          </p:nvSpPr>
          <p:spPr>
            <a:xfrm>
              <a:off x="9135922" y="2109197"/>
              <a:ext cx="1493978" cy="647097"/>
            </a:xfrm>
            <a:prstGeom prst="downArrowCallout">
              <a:avLst>
                <a:gd name="adj1" fmla="val 23460"/>
                <a:gd name="adj2" fmla="val 20896"/>
                <a:gd name="adj3" fmla="val 26686"/>
                <a:gd name="adj4" fmla="val 5761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bg1"/>
                  </a:solidFill>
                  <a:latin typeface="Calibri" pitchFamily="34" charset="0"/>
                </a:rPr>
                <a:t>Allocation</a:t>
              </a:r>
            </a:p>
          </p:txBody>
        </p:sp>
        <p:graphicFrame>
          <p:nvGraphicFramePr>
            <p:cNvPr id="6" name="Diagram 5">
              <a:extLst>
                <a:ext uri="{FF2B5EF4-FFF2-40B4-BE49-F238E27FC236}">
                  <a16:creationId xmlns:a16="http://schemas.microsoft.com/office/drawing/2014/main" xmlns="" id="{F4EC70DE-F6EF-13F5-FFD4-A96B80D33341}"/>
                </a:ext>
              </a:extLst>
            </p:cNvPr>
            <p:cNvGraphicFramePr/>
            <p:nvPr>
              <p:extLst>
                <p:ext uri="{D42A27DB-BD31-4B8C-83A1-F6EECF244321}">
                  <p14:modId xmlns:p14="http://schemas.microsoft.com/office/powerpoint/2010/main" val="24362246"/>
                </p:ext>
              </p:extLst>
            </p:nvPr>
          </p:nvGraphicFramePr>
          <p:xfrm>
            <a:off x="8201299" y="2905866"/>
            <a:ext cx="3363224" cy="2866059"/>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pSp>
      <p:graphicFrame>
        <p:nvGraphicFramePr>
          <p:cNvPr id="7" name="Table 6">
            <a:extLst>
              <a:ext uri="{FF2B5EF4-FFF2-40B4-BE49-F238E27FC236}">
                <a16:creationId xmlns:a16="http://schemas.microsoft.com/office/drawing/2014/main" xmlns="" id="{8372D1E5-BCD2-DF7D-2B37-9094281BDA0F}"/>
              </a:ext>
            </a:extLst>
          </p:cNvPr>
          <p:cNvGraphicFramePr>
            <a:graphicFrameLocks noGrp="1"/>
          </p:cNvGraphicFramePr>
          <p:nvPr>
            <p:extLst>
              <p:ext uri="{D42A27DB-BD31-4B8C-83A1-F6EECF244321}">
                <p14:modId xmlns:p14="http://schemas.microsoft.com/office/powerpoint/2010/main" val="3377922292"/>
              </p:ext>
            </p:extLst>
          </p:nvPr>
        </p:nvGraphicFramePr>
        <p:xfrm>
          <a:off x="581473" y="2836795"/>
          <a:ext cx="2448000" cy="2448000"/>
        </p:xfrm>
        <a:graphic>
          <a:graphicData uri="http://schemas.openxmlformats.org/drawingml/2006/table">
            <a:tbl>
              <a:tblPr firstRow="1" bandRow="1">
                <a:effectLst>
                  <a:outerShdw blurRad="50800" dist="38100" dir="8100000" algn="tr" rotWithShape="0">
                    <a:prstClr val="black">
                      <a:alpha val="40000"/>
                    </a:prstClr>
                  </a:outerShdw>
                </a:effectLst>
                <a:tableStyleId>{5C22544A-7EE6-4342-B048-85BDC9FD1C3A}</a:tableStyleId>
              </a:tblPr>
              <a:tblGrid>
                <a:gridCol w="816000">
                  <a:extLst>
                    <a:ext uri="{9D8B030D-6E8A-4147-A177-3AD203B41FA5}">
                      <a16:colId xmlns:a16="http://schemas.microsoft.com/office/drawing/2014/main" xmlns="" val="2977949712"/>
                    </a:ext>
                  </a:extLst>
                </a:gridCol>
                <a:gridCol w="816000">
                  <a:extLst>
                    <a:ext uri="{9D8B030D-6E8A-4147-A177-3AD203B41FA5}">
                      <a16:colId xmlns:a16="http://schemas.microsoft.com/office/drawing/2014/main" xmlns="" val="3136699324"/>
                    </a:ext>
                  </a:extLst>
                </a:gridCol>
                <a:gridCol w="816000">
                  <a:extLst>
                    <a:ext uri="{9D8B030D-6E8A-4147-A177-3AD203B41FA5}">
                      <a16:colId xmlns:a16="http://schemas.microsoft.com/office/drawing/2014/main" xmlns="" val="3300765785"/>
                    </a:ext>
                  </a:extLst>
                </a:gridCol>
              </a:tblGrid>
              <a:tr h="816000">
                <a:tc>
                  <a:txBody>
                    <a:bodyPr/>
                    <a:lstStyle/>
                    <a:p>
                      <a:pPr algn="ctr"/>
                      <a:endParaRPr lang="en-IN" sz="1000" dirty="0"/>
                    </a:p>
                  </a:txBody>
                  <a:tcPr anchor="ctr">
                    <a:lnL w="76200" cap="flat" cmpd="sng" algn="ctr">
                      <a:solidFill>
                        <a:srgbClr val="576433"/>
                      </a:solidFill>
                      <a:prstDash val="solid"/>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extLst>
                  <a:ext uri="{0D108BD9-81ED-4DB2-BD59-A6C34878D82A}">
                    <a16:rowId xmlns:a16="http://schemas.microsoft.com/office/drawing/2014/main" xmlns="" val="521602519"/>
                  </a:ext>
                </a:extLst>
              </a:tr>
              <a:tr h="816000">
                <a:tc>
                  <a:txBody>
                    <a:bodyPr/>
                    <a:lstStyle/>
                    <a:p>
                      <a:pPr algn="ctr"/>
                      <a:endParaRPr lang="en-IN" sz="1000" dirty="0"/>
                    </a:p>
                  </a:txBody>
                  <a:tcPr anchor="ctr">
                    <a:lnL w="76200" cap="flat" cmpd="sng" algn="ctr">
                      <a:solidFill>
                        <a:srgbClr val="576433"/>
                      </a:solidFill>
                      <a:prstDash val="solid"/>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tc>
                  <a:txBody>
                    <a:bodyPr/>
                    <a:lstStyle/>
                    <a:p>
                      <a:pPr algn="ctr"/>
                      <a:endParaRPr lang="en-IN" sz="100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6350" cap="flat" cmpd="sng" algn="ctr">
                      <a:solidFill>
                        <a:schemeClr val="tx1"/>
                      </a:solidFill>
                      <a:prstDash val="lgDash"/>
                      <a:round/>
                      <a:headEnd type="none" w="med" len="med"/>
                      <a:tailEnd type="none" w="med" len="med"/>
                    </a:lnB>
                    <a:noFill/>
                  </a:tcPr>
                </a:tc>
                <a:extLst>
                  <a:ext uri="{0D108BD9-81ED-4DB2-BD59-A6C34878D82A}">
                    <a16:rowId xmlns:a16="http://schemas.microsoft.com/office/drawing/2014/main" xmlns="" val="2061287797"/>
                  </a:ext>
                </a:extLst>
              </a:tr>
              <a:tr h="816000">
                <a:tc>
                  <a:txBody>
                    <a:bodyPr/>
                    <a:lstStyle/>
                    <a:p>
                      <a:pPr algn="ctr"/>
                      <a:endParaRPr lang="en-IN" sz="1000" dirty="0"/>
                    </a:p>
                  </a:txBody>
                  <a:tcPr anchor="ctr">
                    <a:lnL w="76200" cap="flat" cmpd="sng" algn="ctr">
                      <a:solidFill>
                        <a:srgbClr val="576433"/>
                      </a:solidFill>
                      <a:prstDash val="solid"/>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76200" cap="flat" cmpd="sng" algn="ctr">
                      <a:solidFill>
                        <a:srgbClr val="576433"/>
                      </a:solidFill>
                      <a:prstDash val="solid"/>
                      <a:round/>
                      <a:headEnd type="none" w="med" len="med"/>
                      <a:tailEnd type="none" w="med" len="med"/>
                    </a:lnB>
                    <a:noFill/>
                  </a:tcPr>
                </a:tc>
                <a:tc>
                  <a:txBody>
                    <a:bodyPr/>
                    <a:lstStyle/>
                    <a:p>
                      <a:pPr algn="ctr"/>
                      <a:endParaRPr lang="en-IN" sz="1000" dirty="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76200" cap="flat" cmpd="sng" algn="ctr">
                      <a:solidFill>
                        <a:srgbClr val="576433"/>
                      </a:solidFill>
                      <a:prstDash val="solid"/>
                      <a:round/>
                      <a:headEnd type="none" w="med" len="med"/>
                      <a:tailEnd type="none" w="med" len="med"/>
                    </a:lnB>
                    <a:noFill/>
                  </a:tcPr>
                </a:tc>
                <a:tc>
                  <a:txBody>
                    <a:bodyPr/>
                    <a:lstStyle/>
                    <a:p>
                      <a:pPr algn="ctr"/>
                      <a:endParaRPr lang="en-IN" sz="1000" dirty="0"/>
                    </a:p>
                  </a:txBody>
                  <a:tcPr anchor="ctr">
                    <a:lnL w="6350" cap="flat" cmpd="sng" algn="ctr">
                      <a:solidFill>
                        <a:schemeClr val="tx1"/>
                      </a:solidFill>
                      <a:prstDash val="lgDash"/>
                      <a:round/>
                      <a:headEnd type="none" w="med" len="med"/>
                      <a:tailEnd type="none" w="med" len="med"/>
                    </a:lnL>
                    <a:lnR w="6350" cap="flat" cmpd="sng" algn="ctr">
                      <a:solidFill>
                        <a:schemeClr val="tx1"/>
                      </a:solidFill>
                      <a:prstDash val="lgDash"/>
                      <a:round/>
                      <a:headEnd type="none" w="med" len="med"/>
                      <a:tailEnd type="none" w="med" len="med"/>
                    </a:lnR>
                    <a:lnT w="6350" cap="flat" cmpd="sng" algn="ctr">
                      <a:solidFill>
                        <a:schemeClr val="tx1"/>
                      </a:solidFill>
                      <a:prstDash val="lgDash"/>
                      <a:round/>
                      <a:headEnd type="none" w="med" len="med"/>
                      <a:tailEnd type="none" w="med" len="med"/>
                    </a:lnT>
                    <a:lnB w="76200" cap="flat" cmpd="sng" algn="ctr">
                      <a:solidFill>
                        <a:srgbClr val="576433"/>
                      </a:solidFill>
                      <a:prstDash val="solid"/>
                      <a:round/>
                      <a:headEnd type="none" w="med" len="med"/>
                      <a:tailEnd type="none" w="med" len="med"/>
                    </a:lnB>
                    <a:noFill/>
                  </a:tcPr>
                </a:tc>
                <a:extLst>
                  <a:ext uri="{0D108BD9-81ED-4DB2-BD59-A6C34878D82A}">
                    <a16:rowId xmlns:a16="http://schemas.microsoft.com/office/drawing/2014/main" xmlns="" val="3901879776"/>
                  </a:ext>
                </a:extLst>
              </a:tr>
            </a:tbl>
          </a:graphicData>
        </a:graphic>
      </p:graphicFrame>
      <p:grpSp>
        <p:nvGrpSpPr>
          <p:cNvPr id="8" name="Group 7">
            <a:extLst>
              <a:ext uri="{FF2B5EF4-FFF2-40B4-BE49-F238E27FC236}">
                <a16:creationId xmlns:a16="http://schemas.microsoft.com/office/drawing/2014/main" xmlns="" id="{61B48D87-1E47-849D-9ED8-4C916E57EBCD}"/>
              </a:ext>
            </a:extLst>
          </p:cNvPr>
          <p:cNvGrpSpPr/>
          <p:nvPr/>
        </p:nvGrpSpPr>
        <p:grpSpPr>
          <a:xfrm>
            <a:off x="242507" y="1751641"/>
            <a:ext cx="3115355" cy="3898870"/>
            <a:chOff x="555424" y="2208021"/>
            <a:chExt cx="3371337" cy="4055922"/>
          </a:xfrm>
        </p:grpSpPr>
        <p:sp>
          <p:nvSpPr>
            <p:cNvPr id="9" name="Rounded Rectangular Callout 15">
              <a:extLst>
                <a:ext uri="{FF2B5EF4-FFF2-40B4-BE49-F238E27FC236}">
                  <a16:creationId xmlns:a16="http://schemas.microsoft.com/office/drawing/2014/main" xmlns="" id="{DCD2C257-9DAD-AFB4-B09B-47BD6F81D9E6}"/>
                </a:ext>
              </a:extLst>
            </p:cNvPr>
            <p:cNvSpPr/>
            <p:nvPr/>
          </p:nvSpPr>
          <p:spPr bwMode="auto">
            <a:xfrm>
              <a:off x="894390" y="2208021"/>
              <a:ext cx="2700000" cy="619357"/>
            </a:xfrm>
            <a:prstGeom prst="wedgeRoundRectCallout">
              <a:avLst>
                <a:gd name="adj1" fmla="val 23720"/>
                <a:gd name="adj2" fmla="val 145412"/>
                <a:gd name="adj3" fmla="val 16667"/>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defTabSz="457200" fontAlgn="base">
                <a:spcBef>
                  <a:spcPct val="0"/>
                </a:spcBef>
                <a:spcAft>
                  <a:spcPct val="0"/>
                </a:spcAft>
                <a:buClr>
                  <a:srgbClr val="000000"/>
                </a:buClr>
                <a:buSzPct val="100000"/>
              </a:pPr>
              <a:r>
                <a:rPr lang="en-US" sz="1200" dirty="0"/>
                <a:t>Portfolio Positioning</a:t>
              </a:r>
            </a:p>
            <a:p>
              <a:pPr algn="ctr" defTabSz="457200" fontAlgn="base">
                <a:spcBef>
                  <a:spcPct val="0"/>
                </a:spcBef>
                <a:spcAft>
                  <a:spcPct val="0"/>
                </a:spcAft>
                <a:buClr>
                  <a:srgbClr val="000000"/>
                </a:buClr>
                <a:buSzPct val="100000"/>
              </a:pPr>
              <a:r>
                <a:rPr lang="en-US" sz="1200" dirty="0"/>
                <a:t>Medium Risk &amp; Reward</a:t>
              </a:r>
              <a:endParaRPr lang="en-US" sz="1200" dirty="0">
                <a:cs typeface="Times New Roman" pitchFamily="18" charset="0"/>
              </a:endParaRPr>
            </a:p>
          </p:txBody>
        </p:sp>
        <p:sp>
          <p:nvSpPr>
            <p:cNvPr id="10" name="Rounded Rectangle 14">
              <a:extLst>
                <a:ext uri="{FF2B5EF4-FFF2-40B4-BE49-F238E27FC236}">
                  <a16:creationId xmlns:a16="http://schemas.microsoft.com/office/drawing/2014/main" xmlns="" id="{9A8A7237-8DD2-8BD8-F048-83B8A256A359}"/>
                </a:ext>
              </a:extLst>
            </p:cNvPr>
            <p:cNvSpPr/>
            <p:nvPr/>
          </p:nvSpPr>
          <p:spPr bwMode="auto">
            <a:xfrm>
              <a:off x="1704765" y="4153240"/>
              <a:ext cx="1082196" cy="262151"/>
            </a:xfrm>
            <a:prstGeom prst="roundRect">
              <a:avLst/>
            </a:prstGeom>
            <a:solidFill>
              <a:srgbClr val="BF9D61"/>
            </a:solidFill>
            <a:ln w="9525" cap="flat" cmpd="sng" algn="ctr">
              <a:noFill/>
              <a:prstDash val="solid"/>
              <a:round/>
              <a:headEnd type="none" w="med" len="med"/>
              <a:tailEnd type="none" w="med" len="med"/>
            </a:ln>
            <a:effectLst>
              <a:outerShdw blurRad="50800" dist="38100" algn="l" rotWithShape="0">
                <a:prstClr val="black">
                  <a:alpha val="40000"/>
                </a:prstClr>
              </a:outerShdw>
            </a:effectLst>
          </p:spPr>
          <p:txBody>
            <a:bodyPr vert="horz" wrap="square" lIns="91440" tIns="45720" rIns="91440" bIns="45720" numCol="1" rtlCol="0" anchor="t" anchorCtr="0" compatLnSpc="1">
              <a:prstTxWarp prst="textNoShape">
                <a:avLst/>
              </a:prstTxWarp>
            </a:bodyPr>
            <a:lstStyle/>
            <a:p>
              <a:pPr algn="ctr" defTabSz="457200" fontAlgn="base">
                <a:spcBef>
                  <a:spcPct val="0"/>
                </a:spcBef>
                <a:spcAft>
                  <a:spcPct val="0"/>
                </a:spcAft>
                <a:buClr>
                  <a:srgbClr val="000000"/>
                </a:buClr>
                <a:buSzPct val="100000"/>
              </a:pPr>
              <a:r>
                <a:rPr lang="en-US" sz="1000" b="1" dirty="0">
                  <a:solidFill>
                    <a:schemeClr val="bg1"/>
                  </a:solidFill>
                </a:rPr>
                <a:t>MNC Portfolio</a:t>
              </a:r>
            </a:p>
          </p:txBody>
        </p:sp>
        <p:sp>
          <p:nvSpPr>
            <p:cNvPr id="11" name="TextBox 10">
              <a:extLst>
                <a:ext uri="{FF2B5EF4-FFF2-40B4-BE49-F238E27FC236}">
                  <a16:creationId xmlns:a16="http://schemas.microsoft.com/office/drawing/2014/main" xmlns="" id="{440D86AD-F48A-0A13-9478-D2EEB2D1ABEF}"/>
                </a:ext>
              </a:extLst>
            </p:cNvPr>
            <p:cNvSpPr txBox="1"/>
            <p:nvPr/>
          </p:nvSpPr>
          <p:spPr>
            <a:xfrm>
              <a:off x="589590" y="5986944"/>
              <a:ext cx="504000" cy="276999"/>
            </a:xfrm>
            <a:prstGeom prst="rect">
              <a:avLst/>
            </a:prstGeom>
            <a:noFill/>
          </p:spPr>
          <p:txBody>
            <a:bodyPr wrap="square" rtlCol="0">
              <a:spAutoFit/>
            </a:bodyPr>
            <a:lstStyle/>
            <a:p>
              <a:pPr algn="ctr"/>
              <a:r>
                <a:rPr lang="en-US" sz="1200" b="1" dirty="0"/>
                <a:t>Low</a:t>
              </a:r>
            </a:p>
          </p:txBody>
        </p:sp>
        <p:sp>
          <p:nvSpPr>
            <p:cNvPr id="12" name="TextBox 11">
              <a:extLst>
                <a:ext uri="{FF2B5EF4-FFF2-40B4-BE49-F238E27FC236}">
                  <a16:creationId xmlns:a16="http://schemas.microsoft.com/office/drawing/2014/main" xmlns="" id="{960A7165-DC6C-D2DB-F245-B54604704557}"/>
                </a:ext>
              </a:extLst>
            </p:cNvPr>
            <p:cNvSpPr txBox="1"/>
            <p:nvPr/>
          </p:nvSpPr>
          <p:spPr>
            <a:xfrm>
              <a:off x="589590" y="3016177"/>
              <a:ext cx="584371" cy="276999"/>
            </a:xfrm>
            <a:prstGeom prst="rect">
              <a:avLst/>
            </a:prstGeom>
            <a:noFill/>
          </p:spPr>
          <p:txBody>
            <a:bodyPr wrap="square" rtlCol="0">
              <a:spAutoFit/>
            </a:bodyPr>
            <a:lstStyle/>
            <a:p>
              <a:pPr algn="ctr"/>
              <a:r>
                <a:rPr lang="en-US" sz="1200" b="1" dirty="0"/>
                <a:t>High</a:t>
              </a:r>
            </a:p>
          </p:txBody>
        </p:sp>
        <p:sp>
          <p:nvSpPr>
            <p:cNvPr id="13" name="TextBox 12">
              <a:extLst>
                <a:ext uri="{FF2B5EF4-FFF2-40B4-BE49-F238E27FC236}">
                  <a16:creationId xmlns:a16="http://schemas.microsoft.com/office/drawing/2014/main" xmlns="" id="{96063DF8-DD20-C336-587A-BE8E3C6216DE}"/>
                </a:ext>
              </a:extLst>
            </p:cNvPr>
            <p:cNvSpPr txBox="1"/>
            <p:nvPr/>
          </p:nvSpPr>
          <p:spPr>
            <a:xfrm>
              <a:off x="3342390" y="5986944"/>
              <a:ext cx="584371" cy="276999"/>
            </a:xfrm>
            <a:prstGeom prst="rect">
              <a:avLst/>
            </a:prstGeom>
            <a:noFill/>
          </p:spPr>
          <p:txBody>
            <a:bodyPr wrap="square" rtlCol="0">
              <a:spAutoFit/>
            </a:bodyPr>
            <a:lstStyle/>
            <a:p>
              <a:pPr algn="ctr"/>
              <a:r>
                <a:rPr lang="en-US" sz="1200" b="1" dirty="0"/>
                <a:t>High</a:t>
              </a:r>
            </a:p>
          </p:txBody>
        </p:sp>
        <p:sp>
          <p:nvSpPr>
            <p:cNvPr id="14" name="TextBox 13">
              <a:extLst>
                <a:ext uri="{FF2B5EF4-FFF2-40B4-BE49-F238E27FC236}">
                  <a16:creationId xmlns:a16="http://schemas.microsoft.com/office/drawing/2014/main" xmlns="" id="{61B4B055-D3C6-A2AD-2AD3-9AE4D82F487D}"/>
                </a:ext>
              </a:extLst>
            </p:cNvPr>
            <p:cNvSpPr txBox="1"/>
            <p:nvPr/>
          </p:nvSpPr>
          <p:spPr>
            <a:xfrm>
              <a:off x="1821990" y="5986943"/>
              <a:ext cx="792000" cy="276999"/>
            </a:xfrm>
            <a:prstGeom prst="rect">
              <a:avLst/>
            </a:prstGeom>
            <a:noFill/>
          </p:spPr>
          <p:txBody>
            <a:bodyPr wrap="square" rtlCol="0">
              <a:spAutoFit/>
            </a:bodyPr>
            <a:lstStyle/>
            <a:p>
              <a:pPr algn="ctr"/>
              <a:r>
                <a:rPr lang="en-US" sz="1200" b="1" dirty="0"/>
                <a:t>Risk</a:t>
              </a:r>
            </a:p>
          </p:txBody>
        </p:sp>
        <p:sp>
          <p:nvSpPr>
            <p:cNvPr id="15" name="TextBox 14">
              <a:extLst>
                <a:ext uri="{FF2B5EF4-FFF2-40B4-BE49-F238E27FC236}">
                  <a16:creationId xmlns:a16="http://schemas.microsoft.com/office/drawing/2014/main" xmlns="" id="{CE1EF6EF-F93A-232C-FD44-23B980F68C69}"/>
                </a:ext>
              </a:extLst>
            </p:cNvPr>
            <p:cNvSpPr txBox="1"/>
            <p:nvPr/>
          </p:nvSpPr>
          <p:spPr>
            <a:xfrm rot="16200000">
              <a:off x="122424" y="4523992"/>
              <a:ext cx="1143000" cy="276999"/>
            </a:xfrm>
            <a:prstGeom prst="rect">
              <a:avLst/>
            </a:prstGeom>
            <a:noFill/>
          </p:spPr>
          <p:txBody>
            <a:bodyPr wrap="square" rtlCol="0">
              <a:spAutoFit/>
            </a:bodyPr>
            <a:lstStyle/>
            <a:p>
              <a:pPr algn="ctr"/>
              <a:r>
                <a:rPr lang="en-US" sz="1200" b="1" dirty="0"/>
                <a:t>Reward</a:t>
              </a:r>
            </a:p>
          </p:txBody>
        </p:sp>
      </p:grpSp>
      <p:grpSp>
        <p:nvGrpSpPr>
          <p:cNvPr id="16" name="Group 15">
            <a:extLst>
              <a:ext uri="{FF2B5EF4-FFF2-40B4-BE49-F238E27FC236}">
                <a16:creationId xmlns:a16="http://schemas.microsoft.com/office/drawing/2014/main" xmlns="" id="{5825B346-1041-152A-CBDC-173B9ED82094}"/>
              </a:ext>
            </a:extLst>
          </p:cNvPr>
          <p:cNvGrpSpPr/>
          <p:nvPr/>
        </p:nvGrpSpPr>
        <p:grpSpPr>
          <a:xfrm>
            <a:off x="3688974" y="2997373"/>
            <a:ext cx="2520000" cy="2520000"/>
            <a:chOff x="1968476" y="3836098"/>
            <a:chExt cx="2921046" cy="2906745"/>
          </a:xfrm>
        </p:grpSpPr>
        <p:sp>
          <p:nvSpPr>
            <p:cNvPr id="17" name="Freeform 28">
              <a:extLst>
                <a:ext uri="{FF2B5EF4-FFF2-40B4-BE49-F238E27FC236}">
                  <a16:creationId xmlns:a16="http://schemas.microsoft.com/office/drawing/2014/main" xmlns="" id="{64980BA0-643A-8A45-A424-D875158E635F}"/>
                </a:ext>
              </a:extLst>
            </p:cNvPr>
            <p:cNvSpPr/>
            <p:nvPr/>
          </p:nvSpPr>
          <p:spPr>
            <a:xfrm>
              <a:off x="2227141" y="3991292"/>
              <a:ext cx="2506980" cy="2506980"/>
            </a:xfrm>
            <a:custGeom>
              <a:avLst/>
              <a:gdLst>
                <a:gd name="connsiteX0" fmla="*/ 1253490 w 2506980"/>
                <a:gd name="connsiteY0" fmla="*/ 0 h 2506980"/>
                <a:gd name="connsiteX1" fmla="*/ 2339044 w 2506980"/>
                <a:gd name="connsiteY1" fmla="*/ 626745 h 2506980"/>
                <a:gd name="connsiteX2" fmla="*/ 2339044 w 2506980"/>
                <a:gd name="connsiteY2" fmla="*/ 1880235 h 2506980"/>
                <a:gd name="connsiteX3" fmla="*/ 1253490 w 2506980"/>
                <a:gd name="connsiteY3" fmla="*/ 1253490 h 2506980"/>
                <a:gd name="connsiteX4" fmla="*/ 1253490 w 2506980"/>
                <a:gd name="connsiteY4" fmla="*/ 0 h 2506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980" h="2506980">
                  <a:moveTo>
                    <a:pt x="1253490" y="0"/>
                  </a:moveTo>
                  <a:cubicBezTo>
                    <a:pt x="1701319" y="0"/>
                    <a:pt x="2115130" y="238914"/>
                    <a:pt x="2339044" y="626745"/>
                  </a:cubicBezTo>
                  <a:cubicBezTo>
                    <a:pt x="2562958" y="1014576"/>
                    <a:pt x="2562958" y="1492404"/>
                    <a:pt x="2339044" y="1880235"/>
                  </a:cubicBezTo>
                  <a:lnTo>
                    <a:pt x="1253490" y="1253490"/>
                  </a:lnTo>
                  <a:lnTo>
                    <a:pt x="1253490" y="0"/>
                  </a:lnTo>
                  <a:close/>
                </a:path>
              </a:pathLst>
            </a:custGeom>
            <a:solidFill>
              <a:srgbClr val="7B5514"/>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1351719" tIns="561721" rIns="320871" bIns="1260094" numCol="1" spcCol="1270" anchor="ctr" anchorCtr="0">
              <a:noAutofit/>
            </a:bodyPr>
            <a:lstStyle/>
            <a:p>
              <a:pPr lvl="0" algn="ctr" defTabSz="1066800">
                <a:lnSpc>
                  <a:spcPct val="90000"/>
                </a:lnSpc>
                <a:spcBef>
                  <a:spcPct val="0"/>
                </a:spcBef>
                <a:spcAft>
                  <a:spcPct val="35000"/>
                </a:spcAft>
              </a:pPr>
              <a:r>
                <a:rPr lang="en-US" sz="1600" kern="1200" dirty="0"/>
                <a:t>Mid Cap</a:t>
              </a:r>
            </a:p>
          </p:txBody>
        </p:sp>
        <p:sp>
          <p:nvSpPr>
            <p:cNvPr id="18" name="Freeform 29">
              <a:extLst>
                <a:ext uri="{FF2B5EF4-FFF2-40B4-BE49-F238E27FC236}">
                  <a16:creationId xmlns:a16="http://schemas.microsoft.com/office/drawing/2014/main" xmlns="" id="{AF7FC6E1-0C24-1224-3314-59712F2B8B1B}"/>
                </a:ext>
              </a:extLst>
            </p:cNvPr>
            <p:cNvSpPr/>
            <p:nvPr/>
          </p:nvSpPr>
          <p:spPr>
            <a:xfrm>
              <a:off x="2175509" y="4080827"/>
              <a:ext cx="2506980" cy="2506980"/>
            </a:xfrm>
            <a:custGeom>
              <a:avLst/>
              <a:gdLst>
                <a:gd name="connsiteX0" fmla="*/ 2339044 w 2506980"/>
                <a:gd name="connsiteY0" fmla="*/ 1880235 h 2506980"/>
                <a:gd name="connsiteX1" fmla="*/ 1253490 w 2506980"/>
                <a:gd name="connsiteY1" fmla="*/ 2506980 h 2506980"/>
                <a:gd name="connsiteX2" fmla="*/ 167936 w 2506980"/>
                <a:gd name="connsiteY2" fmla="*/ 1880235 h 2506980"/>
                <a:gd name="connsiteX3" fmla="*/ 1253490 w 2506980"/>
                <a:gd name="connsiteY3" fmla="*/ 1253490 h 2506980"/>
                <a:gd name="connsiteX4" fmla="*/ 2339044 w 2506980"/>
                <a:gd name="connsiteY4" fmla="*/ 1880235 h 2506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980" h="2506980">
                  <a:moveTo>
                    <a:pt x="2339044" y="1880235"/>
                  </a:moveTo>
                  <a:cubicBezTo>
                    <a:pt x="2115130" y="2268066"/>
                    <a:pt x="1701319" y="2506980"/>
                    <a:pt x="1253490" y="2506980"/>
                  </a:cubicBezTo>
                  <a:cubicBezTo>
                    <a:pt x="805661" y="2506980"/>
                    <a:pt x="391850" y="2268066"/>
                    <a:pt x="167936" y="1880235"/>
                  </a:cubicBezTo>
                  <a:lnTo>
                    <a:pt x="1253490" y="1253490"/>
                  </a:lnTo>
                  <a:lnTo>
                    <a:pt x="2339044" y="1880235"/>
                  </a:lnTo>
                  <a:close/>
                </a:path>
              </a:pathLst>
            </a:custGeom>
            <a:solidFill>
              <a:srgbClr val="FAEFCD"/>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627380" tIns="1657033" rIns="597535" bIns="254317" numCol="1" spcCol="1270" anchor="ctr" anchorCtr="0">
              <a:noAutofit/>
            </a:bodyPr>
            <a:lstStyle/>
            <a:p>
              <a:pPr lvl="0" algn="ctr" defTabSz="1066800">
                <a:lnSpc>
                  <a:spcPct val="90000"/>
                </a:lnSpc>
                <a:spcBef>
                  <a:spcPct val="0"/>
                </a:spcBef>
                <a:spcAft>
                  <a:spcPct val="35000"/>
                </a:spcAft>
              </a:pPr>
              <a:r>
                <a:rPr lang="en-US" sz="1600" kern="1200" dirty="0">
                  <a:solidFill>
                    <a:schemeClr val="tx1"/>
                  </a:solidFill>
                </a:rPr>
                <a:t>Small Cap</a:t>
              </a:r>
            </a:p>
          </p:txBody>
        </p:sp>
        <p:sp>
          <p:nvSpPr>
            <p:cNvPr id="19" name="Freeform 30">
              <a:extLst>
                <a:ext uri="{FF2B5EF4-FFF2-40B4-BE49-F238E27FC236}">
                  <a16:creationId xmlns:a16="http://schemas.microsoft.com/office/drawing/2014/main" xmlns="" id="{D823891D-83FC-478C-3795-628B5DF3FBE6}"/>
                </a:ext>
              </a:extLst>
            </p:cNvPr>
            <p:cNvSpPr/>
            <p:nvPr/>
          </p:nvSpPr>
          <p:spPr>
            <a:xfrm>
              <a:off x="2123877" y="3991292"/>
              <a:ext cx="2506980" cy="2506980"/>
            </a:xfrm>
            <a:custGeom>
              <a:avLst/>
              <a:gdLst>
                <a:gd name="connsiteX0" fmla="*/ 167936 w 2506980"/>
                <a:gd name="connsiteY0" fmla="*/ 1880235 h 2506980"/>
                <a:gd name="connsiteX1" fmla="*/ 167936 w 2506980"/>
                <a:gd name="connsiteY1" fmla="*/ 626745 h 2506980"/>
                <a:gd name="connsiteX2" fmla="*/ 1253490 w 2506980"/>
                <a:gd name="connsiteY2" fmla="*/ 0 h 2506980"/>
                <a:gd name="connsiteX3" fmla="*/ 1253490 w 2506980"/>
                <a:gd name="connsiteY3" fmla="*/ 1253490 h 2506980"/>
                <a:gd name="connsiteX4" fmla="*/ 167936 w 2506980"/>
                <a:gd name="connsiteY4" fmla="*/ 1880235 h 250698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06980" h="2506980">
                  <a:moveTo>
                    <a:pt x="167936" y="1880235"/>
                  </a:moveTo>
                  <a:cubicBezTo>
                    <a:pt x="-55978" y="1492404"/>
                    <a:pt x="-55978" y="1014576"/>
                    <a:pt x="167936" y="626745"/>
                  </a:cubicBezTo>
                  <a:cubicBezTo>
                    <a:pt x="391850" y="238914"/>
                    <a:pt x="805661" y="0"/>
                    <a:pt x="1253490" y="0"/>
                  </a:cubicBezTo>
                  <a:lnTo>
                    <a:pt x="1253490" y="1253490"/>
                  </a:lnTo>
                  <a:lnTo>
                    <a:pt x="167936" y="1880235"/>
                  </a:lnTo>
                  <a:close/>
                </a:path>
              </a:pathLst>
            </a:custGeom>
            <a:solidFill>
              <a:srgbClr val="BF9D61"/>
            </a:solidFill>
            <a:scene3d>
              <a:camera prst="orthographicFront"/>
              <a:lightRig rig="flat" dir="t"/>
            </a:scene3d>
            <a:sp3d prstMaterial="plastic">
              <a:bevelT w="120900" h="88900"/>
              <a:bevelB w="88900" h="31750" prst="angle"/>
            </a:sp3d>
          </p:spPr>
          <p:style>
            <a:lnRef idx="0">
              <a:schemeClr val="lt1">
                <a:hueOff val="0"/>
                <a:satOff val="0"/>
                <a:lumOff val="0"/>
                <a:alphaOff val="0"/>
              </a:schemeClr>
            </a:lnRef>
            <a:fillRef idx="3">
              <a:scrgbClr r="0" g="0" b="0"/>
            </a:fillRef>
            <a:effectRef idx="2">
              <a:schemeClr val="accent1">
                <a:hueOff val="0"/>
                <a:satOff val="0"/>
                <a:lumOff val="0"/>
                <a:alphaOff val="0"/>
              </a:schemeClr>
            </a:effectRef>
            <a:fontRef idx="minor">
              <a:schemeClr val="lt1"/>
            </a:fontRef>
          </p:style>
          <p:txBody>
            <a:bodyPr spcFirstLastPara="0" vert="horz" wrap="square" lIns="320872" tIns="561721" rIns="1351718" bIns="1260094" numCol="1" spcCol="1270" anchor="ctr" anchorCtr="0">
              <a:noAutofit/>
            </a:bodyPr>
            <a:lstStyle/>
            <a:p>
              <a:pPr lvl="0" algn="ctr" defTabSz="1066800">
                <a:lnSpc>
                  <a:spcPct val="90000"/>
                </a:lnSpc>
                <a:spcBef>
                  <a:spcPct val="0"/>
                </a:spcBef>
                <a:spcAft>
                  <a:spcPct val="35000"/>
                </a:spcAft>
              </a:pPr>
              <a:r>
                <a:rPr lang="en-US" sz="1600" kern="1200" dirty="0"/>
                <a:t>Large Cap</a:t>
              </a:r>
            </a:p>
          </p:txBody>
        </p:sp>
        <p:sp>
          <p:nvSpPr>
            <p:cNvPr id="20" name="Circular Arrow 31">
              <a:extLst>
                <a:ext uri="{FF2B5EF4-FFF2-40B4-BE49-F238E27FC236}">
                  <a16:creationId xmlns:a16="http://schemas.microsoft.com/office/drawing/2014/main" xmlns="" id="{FFEF1A05-83E3-C9D8-9CC7-E2D6D269D6E9}"/>
                </a:ext>
              </a:extLst>
            </p:cNvPr>
            <p:cNvSpPr/>
            <p:nvPr/>
          </p:nvSpPr>
          <p:spPr>
            <a:xfrm>
              <a:off x="2072154" y="3836098"/>
              <a:ext cx="2817368" cy="2817368"/>
            </a:xfrm>
            <a:prstGeom prst="circularArrow">
              <a:avLst>
                <a:gd name="adj1" fmla="val 5085"/>
                <a:gd name="adj2" fmla="val 327528"/>
                <a:gd name="adj3" fmla="val 1472472"/>
                <a:gd name="adj4" fmla="val 16199432"/>
                <a:gd name="adj5" fmla="val 5932"/>
              </a:avLst>
            </a:prstGeom>
            <a:solidFill>
              <a:srgbClr val="576433"/>
            </a:solidFill>
            <a:scene3d>
              <a:camera prst="orthographicFront"/>
              <a:lightRig rig="flat" dir="t"/>
            </a:scene3d>
            <a:sp3d z="127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txBody>
            <a:bodyPr/>
            <a:lstStyle/>
            <a:p>
              <a:endParaRPr lang="en-IN"/>
            </a:p>
          </p:txBody>
        </p:sp>
        <p:sp>
          <p:nvSpPr>
            <p:cNvPr id="21" name="Circular Arrow 32">
              <a:extLst>
                <a:ext uri="{FF2B5EF4-FFF2-40B4-BE49-F238E27FC236}">
                  <a16:creationId xmlns:a16="http://schemas.microsoft.com/office/drawing/2014/main" xmlns="" id="{4C4732EB-0920-57D8-5D88-83FC67463797}"/>
                </a:ext>
              </a:extLst>
            </p:cNvPr>
            <p:cNvSpPr/>
            <p:nvPr/>
          </p:nvSpPr>
          <p:spPr>
            <a:xfrm>
              <a:off x="2020315" y="3925475"/>
              <a:ext cx="2817368" cy="2817368"/>
            </a:xfrm>
            <a:prstGeom prst="circularArrow">
              <a:avLst>
                <a:gd name="adj1" fmla="val 5085"/>
                <a:gd name="adj2" fmla="val 327528"/>
                <a:gd name="adj3" fmla="val 8671970"/>
                <a:gd name="adj4" fmla="val 1800502"/>
                <a:gd name="adj5" fmla="val 5932"/>
              </a:avLst>
            </a:prstGeom>
            <a:solidFill>
              <a:srgbClr val="576433"/>
            </a:solidFill>
            <a:scene3d>
              <a:camera prst="orthographicFront"/>
              <a:lightRig rig="flat" dir="t"/>
            </a:scene3d>
            <a:sp3d z="127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txBody>
            <a:bodyPr/>
            <a:lstStyle/>
            <a:p>
              <a:endParaRPr lang="en-IN"/>
            </a:p>
          </p:txBody>
        </p:sp>
        <p:sp>
          <p:nvSpPr>
            <p:cNvPr id="22" name="Circular Arrow 33">
              <a:extLst>
                <a:ext uri="{FF2B5EF4-FFF2-40B4-BE49-F238E27FC236}">
                  <a16:creationId xmlns:a16="http://schemas.microsoft.com/office/drawing/2014/main" xmlns="" id="{CFF69459-AF44-49B1-7D66-0FD0B2445E4A}"/>
                </a:ext>
              </a:extLst>
            </p:cNvPr>
            <p:cNvSpPr/>
            <p:nvPr/>
          </p:nvSpPr>
          <p:spPr>
            <a:xfrm>
              <a:off x="1968476" y="3836098"/>
              <a:ext cx="2817368" cy="2817368"/>
            </a:xfrm>
            <a:prstGeom prst="circularArrow">
              <a:avLst>
                <a:gd name="adj1" fmla="val 5085"/>
                <a:gd name="adj2" fmla="val 327528"/>
                <a:gd name="adj3" fmla="val 15873039"/>
                <a:gd name="adj4" fmla="val 9000000"/>
                <a:gd name="adj5" fmla="val 5932"/>
              </a:avLst>
            </a:prstGeom>
            <a:solidFill>
              <a:srgbClr val="576433"/>
            </a:solidFill>
            <a:scene3d>
              <a:camera prst="orthographicFront"/>
              <a:lightRig rig="flat" dir="t"/>
            </a:scene3d>
            <a:sp3d z="127000" prstMaterial="plastic">
              <a:bevelT w="50800" h="50800"/>
              <a:bevelB w="25400" h="25400" prst="angle"/>
            </a:sp3d>
          </p:spPr>
          <p:style>
            <a:lnRef idx="0">
              <a:schemeClr val="accent1">
                <a:tint val="60000"/>
                <a:hueOff val="0"/>
                <a:satOff val="0"/>
                <a:lumOff val="0"/>
                <a:alphaOff val="0"/>
              </a:schemeClr>
            </a:lnRef>
            <a:fillRef idx="3">
              <a:scrgbClr r="0" g="0" b="0"/>
            </a:fillRef>
            <a:effectRef idx="2">
              <a:schemeClr val="accent1">
                <a:tint val="60000"/>
                <a:hueOff val="0"/>
                <a:satOff val="0"/>
                <a:lumOff val="0"/>
                <a:alphaOff val="0"/>
              </a:schemeClr>
            </a:effectRef>
            <a:fontRef idx="minor">
              <a:schemeClr val="lt1"/>
            </a:fontRef>
          </p:style>
          <p:txBody>
            <a:bodyPr/>
            <a:lstStyle/>
            <a:p>
              <a:endParaRPr lang="en-IN"/>
            </a:p>
          </p:txBody>
        </p:sp>
      </p:grpSp>
      <p:sp>
        <p:nvSpPr>
          <p:cNvPr id="23" name="Pentagon 16">
            <a:extLst>
              <a:ext uri="{FF2B5EF4-FFF2-40B4-BE49-F238E27FC236}">
                <a16:creationId xmlns:a16="http://schemas.microsoft.com/office/drawing/2014/main" xmlns="" id="{89A399CD-CE37-243A-3AB6-2D98A4B9EF84}"/>
              </a:ext>
            </a:extLst>
          </p:cNvPr>
          <p:cNvSpPr/>
          <p:nvPr/>
        </p:nvSpPr>
        <p:spPr>
          <a:xfrm rot="16200000" flipH="1">
            <a:off x="4506007" y="850997"/>
            <a:ext cx="893985" cy="2935856"/>
          </a:xfrm>
          <a:prstGeom prst="homePlate">
            <a:avLst>
              <a:gd name="adj" fmla="val 29650"/>
            </a:avLst>
          </a:prstGeom>
          <a:solidFill>
            <a:srgbClr val="57643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vert="vert" rtlCol="0" anchor="ctr"/>
          <a:lstStyle/>
          <a:p>
            <a:pPr algn="ctr"/>
            <a:r>
              <a:rPr lang="en-US" sz="1200" dirty="0">
                <a:solidFill>
                  <a:schemeClr val="bg1"/>
                </a:solidFill>
                <a:latin typeface="Calibri" pitchFamily="34" charset="0"/>
              </a:rPr>
              <a:t>Multi-cap Style of investment, Fund manager may change the allocation according to market condition.</a:t>
            </a:r>
            <a:endParaRPr lang="en-US" sz="1200" dirty="0">
              <a:solidFill>
                <a:schemeClr val="tx1"/>
              </a:solidFill>
            </a:endParaRPr>
          </a:p>
        </p:txBody>
      </p:sp>
      <p:cxnSp>
        <p:nvCxnSpPr>
          <p:cNvPr id="24" name="Straight Connector 23">
            <a:extLst>
              <a:ext uri="{FF2B5EF4-FFF2-40B4-BE49-F238E27FC236}">
                <a16:creationId xmlns:a16="http://schemas.microsoft.com/office/drawing/2014/main" xmlns="" id="{9583EBCA-099C-044D-666D-8D8AA5693198}"/>
              </a:ext>
            </a:extLst>
          </p:cNvPr>
          <p:cNvCxnSpPr>
            <a:cxnSpLocks/>
          </p:cNvCxnSpPr>
          <p:nvPr/>
        </p:nvCxnSpPr>
        <p:spPr bwMode="auto">
          <a:xfrm>
            <a:off x="3326619" y="1725380"/>
            <a:ext cx="0" cy="4320000"/>
          </a:xfrm>
          <a:prstGeom prst="line">
            <a:avLst/>
          </a:prstGeom>
          <a:noFill/>
          <a:ln w="19050" cap="flat" cmpd="sng" algn="ctr">
            <a:solidFill>
              <a:srgbClr val="576433"/>
            </a:solidFill>
            <a:prstDash val="solid"/>
            <a:round/>
            <a:headEnd type="none" w="med" len="med"/>
            <a:tailEnd type="none" w="med" len="med"/>
          </a:ln>
          <a:effectLst/>
        </p:spPr>
      </p:cxnSp>
      <p:cxnSp>
        <p:nvCxnSpPr>
          <p:cNvPr id="25" name="Straight Connector 24">
            <a:extLst>
              <a:ext uri="{FF2B5EF4-FFF2-40B4-BE49-F238E27FC236}">
                <a16:creationId xmlns:a16="http://schemas.microsoft.com/office/drawing/2014/main" xmlns="" id="{4DB8E8AA-A8FD-8B62-22BE-E39F0B4C04EB}"/>
              </a:ext>
            </a:extLst>
          </p:cNvPr>
          <p:cNvCxnSpPr>
            <a:cxnSpLocks/>
          </p:cNvCxnSpPr>
          <p:nvPr/>
        </p:nvCxnSpPr>
        <p:spPr bwMode="auto">
          <a:xfrm>
            <a:off x="6573689" y="1725380"/>
            <a:ext cx="0" cy="4320000"/>
          </a:xfrm>
          <a:prstGeom prst="line">
            <a:avLst/>
          </a:prstGeom>
          <a:noFill/>
          <a:ln w="19050" cap="flat" cmpd="sng" algn="ctr">
            <a:solidFill>
              <a:srgbClr val="576433"/>
            </a:solidFill>
            <a:prstDash val="solid"/>
            <a:round/>
            <a:headEnd type="none" w="med" len="med"/>
            <a:tailEnd type="none" w="med" len="med"/>
          </a:ln>
          <a:effectLst/>
        </p:spPr>
      </p:cxnSp>
    </p:spTree>
    <p:extLst>
      <p:ext uri="{BB962C8B-B14F-4D97-AF65-F5344CB8AC3E}">
        <p14:creationId xmlns:p14="http://schemas.microsoft.com/office/powerpoint/2010/main" val="4994839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Re-VIEW Strategy</a:t>
            </a:r>
            <a:endParaRPr lang="en-US" sz="2200" b="1" kern="0" dirty="0">
              <a:solidFill>
                <a:schemeClr val="bg1"/>
              </a:solidFill>
              <a:latin typeface="Calibri" pitchFamily="34" charset="0"/>
            </a:endParaRPr>
          </a:p>
        </p:txBody>
      </p:sp>
      <p:grpSp>
        <p:nvGrpSpPr>
          <p:cNvPr id="4" name="Group 3">
            <a:extLst>
              <a:ext uri="{FF2B5EF4-FFF2-40B4-BE49-F238E27FC236}">
                <a16:creationId xmlns:a16="http://schemas.microsoft.com/office/drawing/2014/main" xmlns="" id="{ED599F81-22CC-05BE-02AE-886AE1CFEB55}"/>
              </a:ext>
            </a:extLst>
          </p:cNvPr>
          <p:cNvGrpSpPr/>
          <p:nvPr/>
        </p:nvGrpSpPr>
        <p:grpSpPr>
          <a:xfrm>
            <a:off x="316222" y="1118822"/>
            <a:ext cx="9273557" cy="5265817"/>
            <a:chOff x="359443" y="1138756"/>
            <a:chExt cx="9273557" cy="5265817"/>
          </a:xfrm>
        </p:grpSpPr>
        <p:sp>
          <p:nvSpPr>
            <p:cNvPr id="23" name="Freeform 22"/>
            <p:cNvSpPr/>
            <p:nvPr/>
          </p:nvSpPr>
          <p:spPr>
            <a:xfrm rot="14349764">
              <a:off x="2801363" y="4177279"/>
              <a:ext cx="732757" cy="34478"/>
            </a:xfrm>
            <a:custGeom>
              <a:avLst/>
              <a:gdLst/>
              <a:ahLst/>
              <a:cxnLst/>
              <a:rect l="0" t="0" r="0" b="0"/>
              <a:pathLst>
                <a:path>
                  <a:moveTo>
                    <a:pt x="0" y="17248"/>
                  </a:moveTo>
                  <a:lnTo>
                    <a:pt x="732757" y="17248"/>
                  </a:lnTo>
                </a:path>
              </a:pathLst>
            </a:custGeom>
            <a:noFill/>
          </p:spPr>
          <p:style>
            <a:lnRef idx="2">
              <a:schemeClr val="accent3">
                <a:hueOff val="0"/>
                <a:satOff val="0"/>
                <a:lumOff val="0"/>
                <a:alphaOff val="0"/>
              </a:schemeClr>
            </a:lnRef>
            <a:fillRef idx="0">
              <a:scrgbClr r="0" g="0" b="0"/>
            </a:fillRef>
            <a:effectRef idx="0">
              <a:schemeClr val="accent3">
                <a:hueOff val="0"/>
                <a:satOff val="0"/>
                <a:lumOff val="0"/>
                <a:alphaOff val="0"/>
              </a:schemeClr>
            </a:effectRef>
            <a:fontRef idx="minor">
              <a:schemeClr val="tx1">
                <a:hueOff val="0"/>
                <a:satOff val="0"/>
                <a:lumOff val="0"/>
                <a:alphaOff val="0"/>
              </a:schemeClr>
            </a:fontRef>
          </p:style>
          <p:txBody>
            <a:bodyPr/>
            <a:lstStyle/>
            <a:p>
              <a:endParaRPr lang="en-US"/>
            </a:p>
          </p:txBody>
        </p:sp>
        <p:sp>
          <p:nvSpPr>
            <p:cNvPr id="27" name="Freeform 26"/>
            <p:cNvSpPr/>
            <p:nvPr/>
          </p:nvSpPr>
          <p:spPr>
            <a:xfrm>
              <a:off x="1754598" y="1138756"/>
              <a:ext cx="1259713"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F8DF9B"/>
            </a:solidFill>
          </p:spPr>
          <p:style>
            <a:lnRef idx="2">
              <a:schemeClr val="lt1">
                <a:hueOff val="0"/>
                <a:satOff val="0"/>
                <a:lumOff val="0"/>
                <a:alphaOff val="0"/>
              </a:schemeClr>
            </a:lnRef>
            <a:fillRef idx="1">
              <a:scrgbClr r="0" g="0" b="0"/>
            </a:fillRef>
            <a:effectRef idx="0">
              <a:schemeClr val="accent3">
                <a:hueOff val="677650"/>
                <a:satOff val="25000"/>
                <a:lumOff val="-3676"/>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latin typeface="Arial Rounded MT Bold" panose="020F0704030504030204" pitchFamily="34" charset="0"/>
                </a:rPr>
                <a:t>V</a:t>
              </a:r>
            </a:p>
          </p:txBody>
        </p:sp>
        <p:sp>
          <p:nvSpPr>
            <p:cNvPr id="28" name="Freeform 27"/>
            <p:cNvSpPr/>
            <p:nvPr/>
          </p:nvSpPr>
          <p:spPr>
            <a:xfrm>
              <a:off x="2685151" y="2474028"/>
              <a:ext cx="1259713"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E2CB7F"/>
            </a:solidFill>
          </p:spPr>
          <p:style>
            <a:lnRef idx="2">
              <a:schemeClr val="lt1">
                <a:hueOff val="0"/>
                <a:satOff val="0"/>
                <a:lumOff val="0"/>
                <a:alphaOff val="0"/>
              </a:schemeClr>
            </a:lnRef>
            <a:fillRef idx="1">
              <a:scrgbClr r="0" g="0" b="0"/>
            </a:fillRef>
            <a:effectRef idx="0">
              <a:schemeClr val="accent3">
                <a:hueOff val="1355300"/>
                <a:satOff val="50000"/>
                <a:lumOff val="-7353"/>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dirty="0">
                  <a:solidFill>
                    <a:schemeClr val="tx1">
                      <a:lumMod val="85000"/>
                      <a:lumOff val="15000"/>
                    </a:schemeClr>
                  </a:solidFill>
                  <a:latin typeface="Arial Rounded MT Bold" panose="020F0704030504030204" pitchFamily="34" charset="0"/>
                </a:rPr>
                <a:t>I</a:t>
              </a:r>
            </a:p>
          </p:txBody>
        </p:sp>
        <p:sp>
          <p:nvSpPr>
            <p:cNvPr id="29" name="Freeform 28"/>
            <p:cNvSpPr/>
            <p:nvPr/>
          </p:nvSpPr>
          <p:spPr>
            <a:xfrm>
              <a:off x="2685151" y="3809300"/>
              <a:ext cx="1259713"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C5A66F"/>
            </a:solidFill>
          </p:spPr>
          <p:style>
            <a:lnRef idx="2">
              <a:schemeClr val="lt1">
                <a:hueOff val="0"/>
                <a:satOff val="0"/>
                <a:lumOff val="0"/>
                <a:alphaOff val="0"/>
              </a:schemeClr>
            </a:lnRef>
            <a:fillRef idx="1">
              <a:scrgbClr r="0" g="0" b="0"/>
            </a:fillRef>
            <a:effectRef idx="0">
              <a:schemeClr val="accent3">
                <a:hueOff val="2032949"/>
                <a:satOff val="75000"/>
                <a:lumOff val="-11029"/>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a:solidFill>
                    <a:schemeClr val="tx1">
                      <a:lumMod val="85000"/>
                      <a:lumOff val="15000"/>
                    </a:schemeClr>
                  </a:solidFill>
                  <a:latin typeface="Arial Rounded MT Bold" panose="020F0704030504030204" pitchFamily="34" charset="0"/>
                </a:rPr>
                <a:t>E</a:t>
              </a:r>
              <a:endParaRPr lang="en-US" sz="4000" kern="1200" dirty="0">
                <a:solidFill>
                  <a:schemeClr val="tx1">
                    <a:lumMod val="85000"/>
                    <a:lumOff val="15000"/>
                  </a:schemeClr>
                </a:solidFill>
                <a:latin typeface="Arial Rounded MT Bold" panose="020F0704030504030204" pitchFamily="34" charset="0"/>
              </a:endParaRPr>
            </a:p>
          </p:txBody>
        </p:sp>
        <p:sp>
          <p:nvSpPr>
            <p:cNvPr id="30" name="Freeform 29"/>
            <p:cNvSpPr/>
            <p:nvPr/>
          </p:nvSpPr>
          <p:spPr>
            <a:xfrm>
              <a:off x="1754597" y="5144573"/>
              <a:ext cx="1259713" cy="1260000"/>
            </a:xfrm>
            <a:custGeom>
              <a:avLst/>
              <a:gdLst>
                <a:gd name="connsiteX0" fmla="*/ 0 w 1260411"/>
                <a:gd name="connsiteY0" fmla="*/ 662917 h 1325833"/>
                <a:gd name="connsiteX1" fmla="*/ 630206 w 1260411"/>
                <a:gd name="connsiteY1" fmla="*/ 0 h 1325833"/>
                <a:gd name="connsiteX2" fmla="*/ 1260412 w 1260411"/>
                <a:gd name="connsiteY2" fmla="*/ 662917 h 1325833"/>
                <a:gd name="connsiteX3" fmla="*/ 630206 w 1260411"/>
                <a:gd name="connsiteY3" fmla="*/ 1325834 h 1325833"/>
                <a:gd name="connsiteX4" fmla="*/ 0 w 1260411"/>
                <a:gd name="connsiteY4" fmla="*/ 662917 h 132583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60411" h="1325833">
                  <a:moveTo>
                    <a:pt x="0" y="662917"/>
                  </a:moveTo>
                  <a:cubicBezTo>
                    <a:pt x="0" y="296798"/>
                    <a:pt x="282153" y="0"/>
                    <a:pt x="630206" y="0"/>
                  </a:cubicBezTo>
                  <a:cubicBezTo>
                    <a:pt x="978259" y="0"/>
                    <a:pt x="1260412" y="296798"/>
                    <a:pt x="1260412" y="662917"/>
                  </a:cubicBezTo>
                  <a:cubicBezTo>
                    <a:pt x="1260412" y="1029036"/>
                    <a:pt x="978259" y="1325834"/>
                    <a:pt x="630206" y="1325834"/>
                  </a:cubicBezTo>
                  <a:cubicBezTo>
                    <a:pt x="282153" y="1325834"/>
                    <a:pt x="0" y="1029036"/>
                    <a:pt x="0" y="662917"/>
                  </a:cubicBezTo>
                  <a:close/>
                </a:path>
              </a:pathLst>
            </a:custGeom>
            <a:solidFill>
              <a:srgbClr val="AF8E58"/>
            </a:solidFill>
          </p:spPr>
          <p:style>
            <a:lnRef idx="2">
              <a:schemeClr val="lt1">
                <a:hueOff val="0"/>
                <a:satOff val="0"/>
                <a:lumOff val="0"/>
                <a:alphaOff val="0"/>
              </a:schemeClr>
            </a:lnRef>
            <a:fillRef idx="1">
              <a:scrgbClr r="0" g="0" b="0"/>
            </a:fillRef>
            <a:effectRef idx="0">
              <a:schemeClr val="accent3">
                <a:hueOff val="2710599"/>
                <a:satOff val="100000"/>
                <a:lumOff val="-14706"/>
                <a:alphaOff val="0"/>
              </a:schemeClr>
            </a:effectRef>
            <a:fontRef idx="minor">
              <a:schemeClr val="lt1"/>
            </a:fontRef>
          </p:style>
          <p:txBody>
            <a:bodyPr spcFirstLastPara="0" vert="horz" wrap="square" lIns="209983" tIns="219564" rIns="209983" bIns="219564" numCol="1" spcCol="1270" anchor="ctr" anchorCtr="0">
              <a:noAutofit/>
            </a:bodyPr>
            <a:lstStyle/>
            <a:p>
              <a:pPr lvl="0" algn="ctr" defTabSz="1778000">
                <a:lnSpc>
                  <a:spcPct val="90000"/>
                </a:lnSpc>
                <a:spcBef>
                  <a:spcPct val="0"/>
                </a:spcBef>
                <a:spcAft>
                  <a:spcPct val="35000"/>
                </a:spcAft>
              </a:pPr>
              <a:r>
                <a:rPr lang="en-US" sz="4000" kern="1200">
                  <a:solidFill>
                    <a:schemeClr val="tx1">
                      <a:lumMod val="85000"/>
                      <a:lumOff val="15000"/>
                    </a:schemeClr>
                  </a:solidFill>
                  <a:latin typeface="Arial Rounded MT Bold" panose="020F0704030504030204" pitchFamily="34" charset="0"/>
                </a:rPr>
                <a:t>W</a:t>
              </a:r>
              <a:endParaRPr lang="en-US" sz="4000" kern="1200" dirty="0">
                <a:solidFill>
                  <a:schemeClr val="tx1">
                    <a:lumMod val="85000"/>
                    <a:lumOff val="15000"/>
                  </a:schemeClr>
                </a:solidFill>
                <a:latin typeface="Arial Rounded MT Bold" panose="020F0704030504030204" pitchFamily="34" charset="0"/>
              </a:endParaRPr>
            </a:p>
          </p:txBody>
        </p:sp>
        <p:sp>
          <p:nvSpPr>
            <p:cNvPr id="14" name="TextBox 13"/>
            <p:cNvSpPr txBox="1"/>
            <p:nvPr/>
          </p:nvSpPr>
          <p:spPr>
            <a:xfrm>
              <a:off x="3036849" y="1199370"/>
              <a:ext cx="6596150" cy="1138773"/>
            </a:xfrm>
            <a:prstGeom prst="rect">
              <a:avLst/>
            </a:prstGeom>
            <a:noFill/>
          </p:spPr>
          <p:txBody>
            <a:bodyPr wrap="square" rtlCol="0">
              <a:spAutoFit/>
            </a:bodyPr>
            <a:lstStyle/>
            <a:p>
              <a:pPr algn="just"/>
              <a:r>
                <a:rPr lang="en-US" sz="1600" b="1" dirty="0">
                  <a:solidFill>
                    <a:srgbClr val="576433"/>
                  </a:solidFill>
                  <a:ea typeface="Arial Unicode MS" panose="020B0604020202020204" pitchFamily="34" charset="-128"/>
                  <a:cs typeface="Arial Unicode MS" panose="020B0604020202020204" pitchFamily="34" charset="-128"/>
                </a:rPr>
                <a:t>Valuation Check</a:t>
              </a:r>
            </a:p>
            <a:p>
              <a:pPr algn="just"/>
              <a:r>
                <a:rPr lang="en-US" sz="1300" dirty="0">
                  <a:ea typeface="Arial Unicode MS" panose="020B0604020202020204" pitchFamily="34" charset="-128"/>
                  <a:cs typeface="Arial Unicode MS" panose="020B0604020202020204" pitchFamily="34" charset="-128"/>
                </a:rPr>
                <a:t>A constant check is kept on the valuation of the companies so that any stock whose valuation becomes relatively high, due to any reasons like sentiments or increase in liquidity, is exited before any price correction comes to the stock. We then shift the money to a new stock with a reasonable valuation.</a:t>
              </a:r>
            </a:p>
          </p:txBody>
        </p:sp>
        <p:sp>
          <p:nvSpPr>
            <p:cNvPr id="15" name="TextBox 14"/>
            <p:cNvSpPr txBox="1"/>
            <p:nvPr/>
          </p:nvSpPr>
          <p:spPr>
            <a:xfrm>
              <a:off x="3952720" y="2534642"/>
              <a:ext cx="5680280" cy="1138773"/>
            </a:xfrm>
            <a:prstGeom prst="rect">
              <a:avLst/>
            </a:prstGeom>
            <a:noFill/>
          </p:spPr>
          <p:txBody>
            <a:bodyPr wrap="square" rtlCol="0">
              <a:spAutoFit/>
            </a:bodyPr>
            <a:lstStyle>
              <a:defPPr>
                <a:defRPr lang="en-US"/>
              </a:defPPr>
              <a:lvl1pPr>
                <a:defRPr sz="3600"/>
              </a:lvl1pPr>
            </a:lstStyle>
            <a:p>
              <a:pPr algn="just"/>
              <a:r>
                <a:rPr lang="en-US" sz="1600" b="1" dirty="0">
                  <a:solidFill>
                    <a:srgbClr val="576433"/>
                  </a:solidFill>
                  <a:ea typeface="Arial Unicode MS" panose="020B0604020202020204" pitchFamily="34" charset="-128"/>
                  <a:cs typeface="Arial Unicode MS" panose="020B0604020202020204" pitchFamily="34" charset="-128"/>
                </a:rPr>
                <a:t>Impact of Events</a:t>
              </a:r>
            </a:p>
            <a:p>
              <a:pPr algn="just"/>
              <a:r>
                <a:rPr lang="en-US" sz="1300" dirty="0">
                  <a:ea typeface="Arial Unicode MS" panose="020B0604020202020204" pitchFamily="34" charset="-128"/>
                  <a:cs typeface="Arial Unicode MS" panose="020B0604020202020204" pitchFamily="34" charset="-128"/>
                </a:rPr>
                <a:t>A stock price can be highly affected by an event or series of events, recent examples: COVID crisis, Russia-Ukraine War, Increase in Crude Price, Interest Rates Hike etc. Our team actively tracks these events and makes timely modifications as per the situation’s needs to minimize risks &amp; optimize returns. </a:t>
              </a:r>
            </a:p>
          </p:txBody>
        </p:sp>
        <p:sp>
          <p:nvSpPr>
            <p:cNvPr id="16" name="TextBox 15"/>
            <p:cNvSpPr txBox="1"/>
            <p:nvPr/>
          </p:nvSpPr>
          <p:spPr>
            <a:xfrm>
              <a:off x="3952720" y="3869914"/>
              <a:ext cx="5680280" cy="1138773"/>
            </a:xfrm>
            <a:prstGeom prst="rect">
              <a:avLst/>
            </a:prstGeom>
            <a:noFill/>
          </p:spPr>
          <p:txBody>
            <a:bodyPr wrap="square" rtlCol="0">
              <a:spAutoFit/>
            </a:bodyPr>
            <a:lstStyle/>
            <a:p>
              <a:pPr algn="just"/>
              <a:r>
                <a:rPr lang="en-US" sz="1600" b="1" dirty="0">
                  <a:solidFill>
                    <a:srgbClr val="576433"/>
                  </a:solidFill>
                  <a:ea typeface="Arial Unicode MS" panose="020B0604020202020204" pitchFamily="34" charset="-128"/>
                  <a:cs typeface="Arial Unicode MS" panose="020B0604020202020204" pitchFamily="34" charset="-128"/>
                </a:rPr>
                <a:t>Earnings Visibility Changes</a:t>
              </a:r>
            </a:p>
            <a:p>
              <a:pPr algn="just"/>
              <a:r>
                <a:rPr lang="en-US" sz="1300" dirty="0">
                  <a:ea typeface="Arial Unicode MS" panose="020B0604020202020204" pitchFamily="34" charset="-128"/>
                  <a:cs typeface="Arial Unicode MS" panose="020B0604020202020204" pitchFamily="34" charset="-128"/>
                </a:rPr>
                <a:t>Our fundamental research team scrutinizes the quarterly results of the companies to understand the current &amp; future estimated growth. If we are not satisfied with 2 or 3 quarterly results of the company &amp; don’t see growth, we take an exit to move to another stock.</a:t>
              </a:r>
            </a:p>
          </p:txBody>
        </p:sp>
        <p:sp>
          <p:nvSpPr>
            <p:cNvPr id="17" name="TextBox 16"/>
            <p:cNvSpPr txBox="1"/>
            <p:nvPr/>
          </p:nvSpPr>
          <p:spPr>
            <a:xfrm>
              <a:off x="3036849" y="5205187"/>
              <a:ext cx="6596150" cy="1138773"/>
            </a:xfrm>
            <a:prstGeom prst="rect">
              <a:avLst/>
            </a:prstGeom>
            <a:noFill/>
          </p:spPr>
          <p:txBody>
            <a:bodyPr wrap="square" rtlCol="0">
              <a:spAutoFit/>
            </a:bodyPr>
            <a:lstStyle/>
            <a:p>
              <a:pPr algn="just"/>
              <a:r>
                <a:rPr lang="en-US" sz="1600" b="1" dirty="0">
                  <a:solidFill>
                    <a:srgbClr val="576433"/>
                  </a:solidFill>
                  <a:ea typeface="Arial Unicode MS" panose="020B0604020202020204" pitchFamily="34" charset="-128"/>
                  <a:cs typeface="Arial Unicode MS" panose="020B0604020202020204" pitchFamily="34" charset="-128"/>
                </a:rPr>
                <a:t>Weightage Check of the Holdings</a:t>
              </a:r>
            </a:p>
            <a:p>
              <a:pPr algn="just"/>
              <a:r>
                <a:rPr lang="en-US" sz="1300" dirty="0">
                  <a:ea typeface="Arial Unicode MS" panose="020B0604020202020204" pitchFamily="34" charset="-128"/>
                  <a:cs typeface="Arial Unicode MS" panose="020B0604020202020204" pitchFamily="34" charset="-128"/>
                </a:rPr>
                <a:t>Every stock &amp; sector has been capped to a certain percentage of the total allocation to limit downside due to any uncertainties and also diversify the portfolio. If any stock or sector reaches near to the decided percent of allocation, we book profits and reduce the weightage and invest into any other stock.</a:t>
              </a:r>
            </a:p>
          </p:txBody>
        </p:sp>
        <p:grpSp>
          <p:nvGrpSpPr>
            <p:cNvPr id="3" name="Group 2">
              <a:extLst>
                <a:ext uri="{FF2B5EF4-FFF2-40B4-BE49-F238E27FC236}">
                  <a16:creationId xmlns:a16="http://schemas.microsoft.com/office/drawing/2014/main" xmlns="" id="{5997D1BD-6C5B-103B-867D-083262F3A364}"/>
                </a:ext>
              </a:extLst>
            </p:cNvPr>
            <p:cNvGrpSpPr/>
            <p:nvPr/>
          </p:nvGrpSpPr>
          <p:grpSpPr>
            <a:xfrm>
              <a:off x="359443" y="2652715"/>
              <a:ext cx="2275976" cy="2237898"/>
              <a:chOff x="243643" y="2619799"/>
              <a:chExt cx="2275976" cy="2237898"/>
            </a:xfrm>
          </p:grpSpPr>
          <p:sp>
            <p:nvSpPr>
              <p:cNvPr id="26" name="Oval 25"/>
              <p:cNvSpPr/>
              <p:nvPr/>
            </p:nvSpPr>
            <p:spPr>
              <a:xfrm>
                <a:off x="243643" y="2619799"/>
                <a:ext cx="2275976" cy="2237898"/>
              </a:xfrm>
              <a:prstGeom prst="ellipse">
                <a:avLst/>
              </a:prstGeom>
              <a:solidFill>
                <a:srgbClr val="576433"/>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a:lstStyle/>
              <a:p>
                <a:endParaRPr lang="en-US"/>
              </a:p>
            </p:txBody>
          </p:sp>
          <p:sp>
            <p:nvSpPr>
              <p:cNvPr id="18" name="Moon 17"/>
              <p:cNvSpPr/>
              <p:nvPr/>
            </p:nvSpPr>
            <p:spPr>
              <a:xfrm flipH="1">
                <a:off x="1049107" y="2941611"/>
                <a:ext cx="1005039" cy="1465060"/>
              </a:xfrm>
              <a:prstGeom prst="moon">
                <a:avLst>
                  <a:gd name="adj" fmla="val 41144"/>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100">
                  <a:solidFill>
                    <a:schemeClr val="accent4">
                      <a:lumMod val="85000"/>
                      <a:lumOff val="15000"/>
                    </a:schemeClr>
                  </a:solidFill>
                  <a:latin typeface="Arial Rounded MT Bold" panose="020F0704030504030204" pitchFamily="34" charset="0"/>
                  <a:ea typeface="Arial Unicode MS" panose="020B0604020202020204" pitchFamily="34" charset="-128"/>
                  <a:cs typeface="Arial Unicode MS" panose="020B0604020202020204" pitchFamily="34" charset="-128"/>
                </a:endParaRPr>
              </a:p>
            </p:txBody>
          </p:sp>
          <p:sp>
            <p:nvSpPr>
              <p:cNvPr id="19" name="Arc 18"/>
              <p:cNvSpPr/>
              <p:nvPr/>
            </p:nvSpPr>
            <p:spPr>
              <a:xfrm rot="1526312">
                <a:off x="284741" y="3196934"/>
                <a:ext cx="1023609" cy="989728"/>
              </a:xfrm>
              <a:prstGeom prst="arc">
                <a:avLst>
                  <a:gd name="adj1" fmla="val 16200000"/>
                  <a:gd name="adj2" fmla="val 1900931"/>
                </a:avLst>
              </a:prstGeom>
              <a:solidFill>
                <a:schemeClr val="bg1"/>
              </a:solidFill>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100">
                  <a:solidFill>
                    <a:schemeClr val="accent4">
                      <a:lumMod val="85000"/>
                      <a:lumOff val="15000"/>
                    </a:schemeClr>
                  </a:solidFill>
                  <a:latin typeface="Arial Rounded MT Bold" panose="020F0704030504030204" pitchFamily="34" charset="0"/>
                  <a:ea typeface="Arial Unicode MS" panose="020B0604020202020204" pitchFamily="34" charset="-128"/>
                  <a:cs typeface="Arial Unicode MS" panose="020B0604020202020204" pitchFamily="34" charset="-128"/>
                </a:endParaRPr>
              </a:p>
            </p:txBody>
          </p:sp>
        </p:grpSp>
      </p:grpSp>
    </p:spTree>
    <p:extLst>
      <p:ext uri="{BB962C8B-B14F-4D97-AF65-F5344CB8AC3E}">
        <p14:creationId xmlns:p14="http://schemas.microsoft.com/office/powerpoint/2010/main" val="146148611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737950" y="6055421"/>
            <a:ext cx="2514600" cy="246221"/>
          </a:xfrm>
          <a:prstGeom prst="rect">
            <a:avLst/>
          </a:prstGeom>
          <a:noFill/>
        </p:spPr>
        <p:txBody>
          <a:bodyPr wrap="square" rtlCol="0">
            <a:spAutoFit/>
          </a:bodyPr>
          <a:lstStyle/>
          <a:p>
            <a:r>
              <a:rPr lang="en-US" sz="1000" i="1" dirty="0">
                <a:solidFill>
                  <a:schemeClr val="tx1"/>
                </a:solidFill>
              </a:rPr>
              <a:t>Data as on </a:t>
            </a:r>
            <a:r>
              <a:rPr lang="en-US" sz="1000" i="1" dirty="0"/>
              <a:t>30</a:t>
            </a:r>
            <a:r>
              <a:rPr lang="en-US" sz="1000" i="1" baseline="30000" dirty="0"/>
              <a:t>th</a:t>
            </a:r>
            <a:r>
              <a:rPr lang="en-US" sz="1000" i="1" dirty="0"/>
              <a:t> September, 2026</a:t>
            </a:r>
            <a:endParaRPr lang="en-US" sz="1000" i="1" dirty="0">
              <a:solidFill>
                <a:schemeClr val="tx1"/>
              </a:solidFill>
            </a:endParaRPr>
          </a:p>
        </p:txBody>
      </p:sp>
      <p:sp>
        <p:nvSpPr>
          <p:cNvPr id="3" name="Rounded Rectangle 2"/>
          <p:cNvSpPr/>
          <p:nvPr/>
        </p:nvSpPr>
        <p:spPr bwMode="auto">
          <a:xfrm>
            <a:off x="3737950" y="5378274"/>
            <a:ext cx="5845322" cy="677147"/>
          </a:xfrm>
          <a:prstGeom prst="roundRect">
            <a:avLst>
              <a:gd name="adj" fmla="val 8923"/>
            </a:avLst>
          </a:prstGeom>
          <a:noFill/>
          <a:ln w="12700"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a:buClr>
                <a:srgbClr val="000000"/>
              </a:buClr>
              <a:buSzPct val="100000"/>
            </a:pPr>
            <a:r>
              <a:rPr lang="en-US" sz="1200" dirty="0">
                <a:solidFill>
                  <a:schemeClr val="tx1"/>
                </a:solidFill>
              </a:rPr>
              <a:t>The current model client portfolio comprise of </a:t>
            </a:r>
            <a:r>
              <a:rPr lang="en-US" sz="1200" dirty="0"/>
              <a:t>20</a:t>
            </a:r>
            <a:r>
              <a:rPr lang="en-US" sz="1200" dirty="0">
                <a:solidFill>
                  <a:schemeClr val="tx1"/>
                </a:solidFill>
              </a:rPr>
              <a:t> stocks. Portfolio is well diversified across market capitalization and sector. We have shown top 10 stocks based on current portfolio. Most of the stocks are given more or less equal  and sizable weightage  in portfolio.</a:t>
            </a:r>
          </a:p>
        </p:txBody>
      </p:sp>
      <p:sp>
        <p:nvSpPr>
          <p:cNvPr id="8" name="Title 1"/>
          <p:cNvSpPr txBox="1">
            <a:spLocks/>
          </p:cNvSpPr>
          <p:nvPr/>
        </p:nvSpPr>
        <p:spPr>
          <a:xfrm>
            <a:off x="339295" y="283191"/>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anose="020F0502020204030204" pitchFamily="34" charset="0"/>
              </a:rPr>
              <a:t>Top Holdings and Allocation </a:t>
            </a:r>
            <a:endParaRPr lang="en-US" sz="2200" b="1" kern="0" dirty="0">
              <a:solidFill>
                <a:schemeClr val="bg1"/>
              </a:solidFill>
              <a:latin typeface="Calibri" pitchFamily="34" charset="0"/>
            </a:endParaRPr>
          </a:p>
        </p:txBody>
      </p:sp>
      <p:graphicFrame>
        <p:nvGraphicFramePr>
          <p:cNvPr id="9" name="Table 8">
            <a:extLst>
              <a:ext uri="{FF2B5EF4-FFF2-40B4-BE49-F238E27FC236}">
                <a16:creationId xmlns:a16="http://schemas.microsoft.com/office/drawing/2014/main" xmlns="" id="{F3CBAC92-D22B-CA05-9798-81A423A8FCB8}"/>
              </a:ext>
            </a:extLst>
          </p:cNvPr>
          <p:cNvGraphicFramePr>
            <a:graphicFrameLocks noGrp="1"/>
          </p:cNvGraphicFramePr>
          <p:nvPr>
            <p:extLst>
              <p:ext uri="{D42A27DB-BD31-4B8C-83A1-F6EECF244321}">
                <p14:modId xmlns:p14="http://schemas.microsoft.com/office/powerpoint/2010/main" val="4034242787"/>
              </p:ext>
            </p:extLst>
          </p:nvPr>
        </p:nvGraphicFramePr>
        <p:xfrm>
          <a:off x="3737950" y="3930000"/>
          <a:ext cx="2520000" cy="1170000"/>
        </p:xfrm>
        <a:graphic>
          <a:graphicData uri="http://schemas.openxmlformats.org/drawingml/2006/table">
            <a:tbl>
              <a:tblPr/>
              <a:tblGrid>
                <a:gridCol w="1260000">
                  <a:extLst>
                    <a:ext uri="{9D8B030D-6E8A-4147-A177-3AD203B41FA5}">
                      <a16:colId xmlns:a16="http://schemas.microsoft.com/office/drawing/2014/main" xmlns="" val="637528934"/>
                    </a:ext>
                  </a:extLst>
                </a:gridCol>
                <a:gridCol w="1260000">
                  <a:extLst>
                    <a:ext uri="{9D8B030D-6E8A-4147-A177-3AD203B41FA5}">
                      <a16:colId xmlns:a16="http://schemas.microsoft.com/office/drawing/2014/main" xmlns="" val="2435364994"/>
                    </a:ext>
                  </a:extLst>
                </a:gridCol>
              </a:tblGrid>
              <a:tr h="234000">
                <a:tc gridSpan="2">
                  <a:txBody>
                    <a:bodyPr/>
                    <a:lstStyle/>
                    <a:p>
                      <a:pPr algn="ctr" fontAlgn="ctr"/>
                      <a:r>
                        <a:rPr lang="en-IN" sz="1200" b="1" i="0" u="none" strike="noStrike" dirty="0" err="1">
                          <a:solidFill>
                            <a:srgbClr val="FFFFFF"/>
                          </a:solidFill>
                          <a:effectLst/>
                          <a:latin typeface="Calibri" panose="020F0502020204030204" pitchFamily="34" charset="0"/>
                        </a:rPr>
                        <a:t>Avg</a:t>
                      </a:r>
                      <a:r>
                        <a:rPr lang="en-IN" sz="1200" b="1" i="0" u="none" strike="noStrike" dirty="0">
                          <a:solidFill>
                            <a:srgbClr val="FFFFFF"/>
                          </a:solidFill>
                          <a:effectLst/>
                          <a:latin typeface="Calibri" panose="020F0502020204030204" pitchFamily="34" charset="0"/>
                        </a:rPr>
                        <a:t> Mkt Cap (</a:t>
                      </a:r>
                      <a:r>
                        <a:rPr lang="en-IN" sz="1200" b="1" i="0" u="none" strike="noStrike" dirty="0" err="1">
                          <a:solidFill>
                            <a:srgbClr val="FFFFFF"/>
                          </a:solidFill>
                          <a:effectLst/>
                          <a:latin typeface="Calibri" panose="020F0502020204030204" pitchFamily="34" charset="0"/>
                        </a:rPr>
                        <a:t>cr</a:t>
                      </a:r>
                      <a:r>
                        <a:rPr lang="en-IN" sz="1200" b="1" i="0" u="none" strike="noStrike" dirty="0">
                          <a:solidFill>
                            <a:srgbClr val="FFFFFF"/>
                          </a:solidFill>
                          <a:effectLst/>
                          <a:latin typeface="Calibri" panose="020F0502020204030204" pitchFamily="34" charset="0"/>
                        </a:rPr>
                        <a:t>)</a:t>
                      </a:r>
                    </a:p>
                  </a:txBody>
                  <a:tcPr marL="6350" marR="6350" marT="6350" marB="0" anchor="ctr">
                    <a:lnL>
                      <a:noFill/>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tc hMerge="1">
                  <a:txBody>
                    <a:bodyPr/>
                    <a:lstStyle/>
                    <a:p>
                      <a:endParaRPr lang="en-IN"/>
                    </a:p>
                  </a:txBody>
                  <a:tcPr/>
                </a:tc>
                <a:extLst>
                  <a:ext uri="{0D108BD9-81ED-4DB2-BD59-A6C34878D82A}">
                    <a16:rowId xmlns:a16="http://schemas.microsoft.com/office/drawing/2014/main" xmlns="" val="2567606486"/>
                  </a:ext>
                </a:extLst>
              </a:tr>
              <a:tr h="234000">
                <a:tc>
                  <a:txBody>
                    <a:bodyPr/>
                    <a:lstStyle/>
                    <a:p>
                      <a:pPr algn="ctr" rtl="0" fontAlgn="ctr">
                        <a:buNone/>
                      </a:pPr>
                      <a:r>
                        <a:rPr lang="en-IN" sz="1000" b="0" i="0" u="none" strike="noStrike" dirty="0">
                          <a:solidFill>
                            <a:srgbClr val="000000"/>
                          </a:solidFill>
                          <a:effectLst/>
                          <a:latin typeface="Calibri" panose="020F0502020204030204" pitchFamily="34" charset="0"/>
                        </a:rPr>
                        <a:t>Large Cap</a:t>
                      </a:r>
                    </a:p>
                  </a:txBody>
                  <a:tcPr marL="6350" marR="6350" marT="6350" marB="0" anchor="ctr">
                    <a:lnL>
                      <a:noFill/>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275397</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547509829"/>
                  </a:ext>
                </a:extLst>
              </a:tr>
              <a:tr h="234000">
                <a:tc>
                  <a:txBody>
                    <a:bodyPr/>
                    <a:lstStyle/>
                    <a:p>
                      <a:pPr algn="ctr" rtl="0" fontAlgn="ctr">
                        <a:buNone/>
                      </a:pPr>
                      <a:r>
                        <a:rPr lang="en-IN" sz="1000" b="0" i="0" u="none" strike="noStrike">
                          <a:solidFill>
                            <a:srgbClr val="000000"/>
                          </a:solidFill>
                          <a:effectLst/>
                          <a:latin typeface="Calibri" panose="020F0502020204030204" pitchFamily="34" charset="0"/>
                        </a:rPr>
                        <a:t>Mid Cap</a:t>
                      </a:r>
                    </a:p>
                  </a:txBody>
                  <a:tcPr marL="6350" marR="6350" marT="6350" marB="0" anchor="ctr">
                    <a:lnL>
                      <a:noFill/>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49682</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573372293"/>
                  </a:ext>
                </a:extLst>
              </a:tr>
              <a:tr h="234000">
                <a:tc>
                  <a:txBody>
                    <a:bodyPr/>
                    <a:lstStyle/>
                    <a:p>
                      <a:pPr algn="ctr" rtl="0" fontAlgn="ctr">
                        <a:buNone/>
                      </a:pPr>
                      <a:r>
                        <a:rPr lang="en-IN" sz="1000" b="0" i="0" u="none" strike="noStrike">
                          <a:solidFill>
                            <a:srgbClr val="000000"/>
                          </a:solidFill>
                          <a:effectLst/>
                          <a:latin typeface="Calibri" panose="020F0502020204030204" pitchFamily="34" charset="0"/>
                        </a:rPr>
                        <a:t>Small Cap</a:t>
                      </a:r>
                    </a:p>
                  </a:txBody>
                  <a:tcPr marL="6350" marR="6350" marT="6350" marB="0" anchor="ctr">
                    <a:lnL>
                      <a:noFill/>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16552</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614924644"/>
                  </a:ext>
                </a:extLst>
              </a:tr>
              <a:tr h="234000">
                <a:tc>
                  <a:txBody>
                    <a:bodyPr/>
                    <a:lstStyle/>
                    <a:p>
                      <a:pPr algn="ctr" rtl="0" fontAlgn="ctr">
                        <a:buNone/>
                      </a:pPr>
                      <a:r>
                        <a:rPr lang="en-IN" sz="1000" b="1" i="0" u="none" strike="noStrike">
                          <a:solidFill>
                            <a:srgbClr val="000000"/>
                          </a:solidFill>
                          <a:effectLst/>
                          <a:latin typeface="Calibri" panose="020F0502020204030204" pitchFamily="34" charset="0"/>
                        </a:rPr>
                        <a:t>Overall Portfolio</a:t>
                      </a:r>
                    </a:p>
                  </a:txBody>
                  <a:tcPr marL="6350" marR="6350" marT="6350" marB="0" anchor="ctr">
                    <a:lnL>
                      <a:noFill/>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BF9D61"/>
                    </a:solidFill>
                  </a:tcPr>
                </a:tc>
                <a:tc>
                  <a:txBody>
                    <a:bodyPr/>
                    <a:lstStyle/>
                    <a:p>
                      <a:pPr algn="ctr" rtl="0" fontAlgn="ctr">
                        <a:buNone/>
                      </a:pPr>
                      <a:r>
                        <a:rPr lang="en-IN" sz="1000" b="1" i="0" u="none" strike="noStrike" dirty="0">
                          <a:solidFill>
                            <a:srgbClr val="000000"/>
                          </a:solidFill>
                          <a:effectLst/>
                          <a:latin typeface="Calibri" panose="020F0502020204030204" pitchFamily="34" charset="0"/>
                        </a:rPr>
                        <a:t>89856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BF9D61"/>
                    </a:solidFill>
                  </a:tcPr>
                </a:tc>
                <a:extLst>
                  <a:ext uri="{0D108BD9-81ED-4DB2-BD59-A6C34878D82A}">
                    <a16:rowId xmlns:a16="http://schemas.microsoft.com/office/drawing/2014/main" xmlns="" val="214515834"/>
                  </a:ext>
                </a:extLst>
              </a:tr>
            </a:tbl>
          </a:graphicData>
        </a:graphic>
      </p:graphicFrame>
      <p:graphicFrame>
        <p:nvGraphicFramePr>
          <p:cNvPr id="12" name="Table 11">
            <a:extLst>
              <a:ext uri="{FF2B5EF4-FFF2-40B4-BE49-F238E27FC236}">
                <a16:creationId xmlns:a16="http://schemas.microsoft.com/office/drawing/2014/main" xmlns="" id="{F043D4BA-EBEE-56C3-8496-FB7785043859}"/>
              </a:ext>
            </a:extLst>
          </p:cNvPr>
          <p:cNvGraphicFramePr>
            <a:graphicFrameLocks noGrp="1"/>
          </p:cNvGraphicFramePr>
          <p:nvPr>
            <p:extLst>
              <p:ext uri="{D42A27DB-BD31-4B8C-83A1-F6EECF244321}">
                <p14:modId xmlns:p14="http://schemas.microsoft.com/office/powerpoint/2010/main" val="3615660492"/>
              </p:ext>
            </p:extLst>
          </p:nvPr>
        </p:nvGraphicFramePr>
        <p:xfrm>
          <a:off x="477762" y="1147688"/>
          <a:ext cx="5780188" cy="2584450"/>
        </p:xfrm>
        <a:graphic>
          <a:graphicData uri="http://schemas.openxmlformats.org/drawingml/2006/table">
            <a:tbl>
              <a:tblPr/>
              <a:tblGrid>
                <a:gridCol w="972000">
                  <a:extLst>
                    <a:ext uri="{9D8B030D-6E8A-4147-A177-3AD203B41FA5}">
                      <a16:colId xmlns:a16="http://schemas.microsoft.com/office/drawing/2014/main" xmlns="" val="2370262041"/>
                    </a:ext>
                  </a:extLst>
                </a:gridCol>
                <a:gridCol w="3728188">
                  <a:extLst>
                    <a:ext uri="{9D8B030D-6E8A-4147-A177-3AD203B41FA5}">
                      <a16:colId xmlns:a16="http://schemas.microsoft.com/office/drawing/2014/main" xmlns="" val="824729581"/>
                    </a:ext>
                  </a:extLst>
                </a:gridCol>
                <a:gridCol w="1080000">
                  <a:extLst>
                    <a:ext uri="{9D8B030D-6E8A-4147-A177-3AD203B41FA5}">
                      <a16:colId xmlns:a16="http://schemas.microsoft.com/office/drawing/2014/main" xmlns="" val="3781093739"/>
                    </a:ext>
                  </a:extLst>
                </a:gridCol>
              </a:tblGrid>
              <a:tr h="234950">
                <a:tc>
                  <a:txBody>
                    <a:bodyPr/>
                    <a:lstStyle/>
                    <a:p>
                      <a:pPr algn="ctr" fontAlgn="b"/>
                      <a:r>
                        <a:rPr lang="en-IN" sz="1200" b="1" i="0" u="none" strike="noStrike">
                          <a:solidFill>
                            <a:srgbClr val="FFFFFF"/>
                          </a:solidFill>
                          <a:effectLst/>
                          <a:latin typeface="Calibri" panose="020F0502020204030204" pitchFamily="34" charset="0"/>
                        </a:rPr>
                        <a:t>Sr. No.</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tc>
                  <a:txBody>
                    <a:bodyPr/>
                    <a:lstStyle/>
                    <a:p>
                      <a:pPr algn="ctr" fontAlgn="b"/>
                      <a:r>
                        <a:rPr lang="en-IN" sz="1200" b="1" i="0" u="none" strike="noStrike">
                          <a:solidFill>
                            <a:srgbClr val="FFFFFF"/>
                          </a:solidFill>
                          <a:effectLst/>
                          <a:latin typeface="Calibri" panose="020F0502020204030204" pitchFamily="34" charset="0"/>
                        </a:rPr>
                        <a:t>Top 10 Holdings</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tc>
                  <a:txBody>
                    <a:bodyPr/>
                    <a:lstStyle/>
                    <a:p>
                      <a:pPr algn="ctr" fontAlgn="b"/>
                      <a:r>
                        <a:rPr lang="en-IN" sz="1200" b="1" i="0" u="none" strike="noStrike">
                          <a:solidFill>
                            <a:srgbClr val="FFFFFF"/>
                          </a:solidFill>
                          <a:effectLst/>
                          <a:latin typeface="Calibri" panose="020F0502020204030204" pitchFamily="34" charset="0"/>
                        </a:rPr>
                        <a:t>% Holdings</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576433"/>
                    </a:solidFill>
                  </a:tcPr>
                </a:tc>
                <a:extLst>
                  <a:ext uri="{0D108BD9-81ED-4DB2-BD59-A6C34878D82A}">
                    <a16:rowId xmlns:a16="http://schemas.microsoft.com/office/drawing/2014/main" xmlns="" val="1343040679"/>
                  </a:ext>
                </a:extLst>
              </a:tr>
              <a:tr h="234950">
                <a:tc>
                  <a:txBody>
                    <a:bodyPr/>
                    <a:lstStyle/>
                    <a:p>
                      <a:pPr algn="ctr" rtl="0" fontAlgn="ctr">
                        <a:buNone/>
                      </a:pPr>
                      <a:r>
                        <a:rPr lang="en-IN" sz="1200" b="0" i="0" u="none" strike="noStrike" dirty="0">
                          <a:solidFill>
                            <a:srgbClr val="000000"/>
                          </a:solidFill>
                          <a:effectLst/>
                          <a:latin typeface="Calibri" panose="020F0502020204030204" pitchFamily="34" charset="0"/>
                        </a:rPr>
                        <a:t>1</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dirty="0">
                          <a:solidFill>
                            <a:srgbClr val="000000"/>
                          </a:solidFill>
                          <a:effectLst/>
                          <a:latin typeface="Calibri" panose="020F0502020204030204" pitchFamily="34" charset="0"/>
                        </a:rPr>
                        <a:t>Nippon Life India Asset Management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7.65%</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4225372938"/>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2</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Siemens Energy India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7.64%</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3535511158"/>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3</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Cummins India Ltd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7.16%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24684592"/>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4</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Glaxosmithkline Pharma Ltd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6.57%</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3000393394"/>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5</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Maruti Suzuki India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5.93%</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356547787"/>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CRISIL Ltd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5.91%</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3653739497"/>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7</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Cemindia Projects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5.06%</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2933986620"/>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8</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Siemens Ltd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4.75%</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1017223633"/>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9</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United Spirits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4.74%</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3828270503"/>
                  </a:ext>
                </a:extLst>
              </a:tr>
              <a:tr h="234950">
                <a:tc>
                  <a:txBody>
                    <a:bodyPr/>
                    <a:lstStyle/>
                    <a:p>
                      <a:pPr algn="ctr" rtl="0" fontAlgn="ctr">
                        <a:buNone/>
                      </a:pPr>
                      <a:r>
                        <a:rPr lang="en-IN" sz="1200" b="0" i="0" u="none" strike="noStrike">
                          <a:solidFill>
                            <a:srgbClr val="000000"/>
                          </a:solidFill>
                          <a:effectLst/>
                          <a:latin typeface="Calibri" panose="020F0502020204030204" pitchFamily="34" charset="0"/>
                        </a:rPr>
                        <a:t>10</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a:solidFill>
                            <a:srgbClr val="000000"/>
                          </a:solidFill>
                          <a:effectLst/>
                          <a:latin typeface="Calibri" panose="020F0502020204030204" pitchFamily="34" charset="0"/>
                        </a:rPr>
                        <a:t>Linde India Limited</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tc>
                  <a:txBody>
                    <a:bodyPr/>
                    <a:lstStyle/>
                    <a:p>
                      <a:pPr algn="ctr" rtl="0" fontAlgn="ctr">
                        <a:buNone/>
                      </a:pPr>
                      <a:r>
                        <a:rPr lang="en-IN" sz="1000" b="0" i="0" u="none" strike="noStrike" dirty="0">
                          <a:solidFill>
                            <a:srgbClr val="000000"/>
                          </a:solidFill>
                          <a:effectLst/>
                          <a:latin typeface="Calibri" panose="020F0502020204030204" pitchFamily="34" charset="0"/>
                        </a:rPr>
                        <a:t>4.70%</a:t>
                      </a:r>
                    </a:p>
                  </a:txBody>
                  <a:tcPr marL="6350" marR="6350" marT="6350" marB="0" anchor="ctr">
                    <a:lnL w="6350" cap="flat" cmpd="sng" algn="ctr">
                      <a:solidFill>
                        <a:srgbClr val="D0CD90"/>
                      </a:solidFill>
                      <a:prstDash val="solid"/>
                      <a:round/>
                      <a:headEnd type="none" w="med" len="med"/>
                      <a:tailEnd type="none" w="med" len="med"/>
                    </a:lnL>
                    <a:lnR w="6350" cap="flat" cmpd="sng" algn="ctr">
                      <a:solidFill>
                        <a:srgbClr val="D0CD90"/>
                      </a:solidFill>
                      <a:prstDash val="solid"/>
                      <a:round/>
                      <a:headEnd type="none" w="med" len="med"/>
                      <a:tailEnd type="none" w="med" len="med"/>
                    </a:lnR>
                    <a:lnT w="6350" cap="flat" cmpd="sng" algn="ctr">
                      <a:solidFill>
                        <a:srgbClr val="D0CD90"/>
                      </a:solidFill>
                      <a:prstDash val="solid"/>
                      <a:round/>
                      <a:headEnd type="none" w="med" len="med"/>
                      <a:tailEnd type="none" w="med" len="med"/>
                    </a:lnT>
                    <a:lnB w="6350" cap="flat" cmpd="sng" algn="ctr">
                      <a:solidFill>
                        <a:srgbClr val="D0CD90"/>
                      </a:solidFill>
                      <a:prstDash val="solid"/>
                      <a:round/>
                      <a:headEnd type="none" w="med" len="med"/>
                      <a:tailEnd type="none" w="med" len="med"/>
                    </a:lnB>
                    <a:solidFill>
                      <a:srgbClr val="F8F7E7"/>
                    </a:solidFill>
                  </a:tcPr>
                </a:tc>
                <a:extLst>
                  <a:ext uri="{0D108BD9-81ED-4DB2-BD59-A6C34878D82A}">
                    <a16:rowId xmlns:a16="http://schemas.microsoft.com/office/drawing/2014/main" xmlns="" val="729267663"/>
                  </a:ext>
                </a:extLst>
              </a:tr>
            </a:tbl>
          </a:graphicData>
        </a:graphic>
      </p:graphicFrame>
      <p:graphicFrame>
        <p:nvGraphicFramePr>
          <p:cNvPr id="5" name="Chart 4">
            <a:extLst>
              <a:ext uri="{FF2B5EF4-FFF2-40B4-BE49-F238E27FC236}">
                <a16:creationId xmlns:a16="http://schemas.microsoft.com/office/drawing/2014/main" xmlns="" id="{00000000-0008-0000-1400-000002000000}"/>
              </a:ext>
            </a:extLst>
          </p:cNvPr>
          <p:cNvGraphicFramePr>
            <a:graphicFrameLocks noGrp="1"/>
          </p:cNvGraphicFramePr>
          <p:nvPr>
            <p:extLst>
              <p:ext uri="{D42A27DB-BD31-4B8C-83A1-F6EECF244321}">
                <p14:modId xmlns:p14="http://schemas.microsoft.com/office/powerpoint/2010/main" val="3122063996"/>
              </p:ext>
            </p:extLst>
          </p:nvPr>
        </p:nvGraphicFramePr>
        <p:xfrm>
          <a:off x="86264" y="4054809"/>
          <a:ext cx="3600000" cy="252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6" name="Chart 5">
            <a:extLst>
              <a:ext uri="{FF2B5EF4-FFF2-40B4-BE49-F238E27FC236}">
                <a16:creationId xmlns:a16="http://schemas.microsoft.com/office/drawing/2014/main" xmlns="" id="{00000000-0008-0000-1500-000002000000}"/>
              </a:ext>
            </a:extLst>
          </p:cNvPr>
          <p:cNvGraphicFramePr>
            <a:graphicFrameLocks noGrp="1"/>
          </p:cNvGraphicFramePr>
          <p:nvPr>
            <p:extLst>
              <p:ext uri="{D42A27DB-BD31-4B8C-83A1-F6EECF244321}">
                <p14:modId xmlns:p14="http://schemas.microsoft.com/office/powerpoint/2010/main" val="3251916472"/>
              </p:ext>
            </p:extLst>
          </p:nvPr>
        </p:nvGraphicFramePr>
        <p:xfrm>
          <a:off x="6219736" y="1058274"/>
          <a:ext cx="3600000" cy="432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30126412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273000" y="2451941"/>
            <a:ext cx="9360000" cy="4068000"/>
          </a:xfrm>
          <a:prstGeom prst="roundRect">
            <a:avLst>
              <a:gd name="adj" fmla="val 5544"/>
            </a:avLst>
          </a:prstGeom>
          <a:noFill/>
          <a:ln w="12700"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just">
              <a:buClr>
                <a:srgbClr val="000000"/>
              </a:buClr>
              <a:buSzPct val="100000"/>
            </a:pPr>
            <a:r>
              <a:rPr lang="en-IN" sz="1400" b="1" dirty="0"/>
              <a:t>Beta:</a:t>
            </a:r>
          </a:p>
          <a:p>
            <a:pPr algn="just">
              <a:buClr>
                <a:srgbClr val="000000"/>
              </a:buClr>
              <a:buSzPct val="100000"/>
            </a:pPr>
            <a:r>
              <a:rPr lang="en-IN" sz="1400" dirty="0"/>
              <a:t>It m</a:t>
            </a:r>
            <a:r>
              <a:rPr lang="en-US" sz="1400" dirty="0" err="1"/>
              <a:t>easures</a:t>
            </a:r>
            <a:r>
              <a:rPr lang="en-US" sz="1400" dirty="0"/>
              <a:t> how much an investment moves compared to the overall market. Beta of 1 means it moves with the market, less than 1 means less risk and greater than 1 means more risk.</a:t>
            </a:r>
          </a:p>
          <a:p>
            <a:pPr algn="just">
              <a:buClr>
                <a:srgbClr val="000000"/>
              </a:buClr>
              <a:buSzPct val="100000"/>
            </a:pPr>
            <a:r>
              <a:rPr lang="en-US" sz="1400" b="1" dirty="0">
                <a:solidFill>
                  <a:srgbClr val="000000"/>
                </a:solidFill>
              </a:rPr>
              <a:t>Standard Deviation:</a:t>
            </a:r>
          </a:p>
          <a:p>
            <a:pPr algn="just">
              <a:buClr>
                <a:srgbClr val="000000"/>
              </a:buClr>
              <a:buSzPct val="100000"/>
            </a:pPr>
            <a:r>
              <a:rPr lang="en-US" sz="1400" dirty="0">
                <a:solidFill>
                  <a:srgbClr val="000000"/>
                </a:solidFill>
              </a:rPr>
              <a:t>S</a:t>
            </a:r>
            <a:r>
              <a:rPr lang="en-US" sz="1400" dirty="0"/>
              <a:t>hows how much the returns of an investment can go up or down. High ratio means the returns can be very different from the average, making it riskier, while a low standard deviation means the returns are more stable and predictable.</a:t>
            </a:r>
            <a:endParaRPr lang="en-IN" sz="1400" b="1" dirty="0"/>
          </a:p>
          <a:p>
            <a:pPr algn="just">
              <a:buClr>
                <a:srgbClr val="000000"/>
              </a:buClr>
              <a:buSzPct val="100000"/>
            </a:pPr>
            <a:r>
              <a:rPr lang="en-IN" sz="1400" b="1" dirty="0"/>
              <a:t>Sharpe Ratio:</a:t>
            </a:r>
          </a:p>
          <a:p>
            <a:pPr algn="just">
              <a:buClr>
                <a:srgbClr val="000000"/>
              </a:buClr>
              <a:buSzPct val="100000"/>
            </a:pPr>
            <a:r>
              <a:rPr lang="en-IN" sz="1400" dirty="0"/>
              <a:t>It </a:t>
            </a:r>
            <a:r>
              <a:rPr lang="en-US" sz="1400" dirty="0"/>
              <a:t>tells us how much return we get for the risk we take with an investment. A higher Sharpe ratio means better returns for each unit of risk, making it a good measure of how well an investment compensates for its risk.</a:t>
            </a:r>
            <a:endParaRPr lang="en-IN" sz="1400" b="1" dirty="0"/>
          </a:p>
          <a:p>
            <a:pPr algn="just">
              <a:buClr>
                <a:srgbClr val="000000"/>
              </a:buClr>
              <a:buSzPct val="100000"/>
            </a:pPr>
            <a:r>
              <a:rPr lang="en-IN" sz="1400" b="1" dirty="0"/>
              <a:t>Portfolio Turnover:</a:t>
            </a:r>
          </a:p>
          <a:p>
            <a:pPr algn="just">
              <a:buClr>
                <a:srgbClr val="000000"/>
              </a:buClr>
              <a:buSzPct val="100000"/>
            </a:pPr>
            <a:r>
              <a:rPr lang="en-IN" sz="1400" dirty="0"/>
              <a:t>Also called as churn ratio, is used to reflect the frequency of transactions done in the portfolio. </a:t>
            </a:r>
            <a:r>
              <a:rPr lang="en-US" sz="1400" dirty="0"/>
              <a:t>High turnover means high frequency of trading, while low turnover means the investments are mostly held for longer periods.</a:t>
            </a:r>
            <a:endParaRPr lang="en-IN" sz="1400" b="1" dirty="0"/>
          </a:p>
          <a:p>
            <a:pPr algn="just">
              <a:buClr>
                <a:srgbClr val="000000"/>
              </a:buClr>
              <a:buSzPct val="100000"/>
            </a:pPr>
            <a:r>
              <a:rPr lang="en-IN" sz="1400" b="1" dirty="0">
                <a:solidFill>
                  <a:schemeClr val="tx1"/>
                </a:solidFill>
              </a:rPr>
              <a:t>Treynor:</a:t>
            </a:r>
          </a:p>
          <a:p>
            <a:pPr algn="just">
              <a:buClr>
                <a:srgbClr val="000000"/>
              </a:buClr>
              <a:buSzPct val="100000"/>
            </a:pPr>
            <a:r>
              <a:rPr lang="en-IN" sz="1400" dirty="0">
                <a:solidFill>
                  <a:schemeClr val="tx1"/>
                </a:solidFill>
              </a:rPr>
              <a:t>It s</a:t>
            </a:r>
            <a:r>
              <a:rPr lang="en-US" sz="1400" dirty="0" err="1"/>
              <a:t>hows</a:t>
            </a:r>
            <a:r>
              <a:rPr lang="en-US" sz="1400" dirty="0"/>
              <a:t> how much return an investment gives for the risk taken from market movements. A higher </a:t>
            </a:r>
            <a:r>
              <a:rPr lang="en-US" sz="1400" dirty="0" err="1"/>
              <a:t>Treynor</a:t>
            </a:r>
            <a:r>
              <a:rPr lang="en-US" sz="1400" dirty="0"/>
              <a:t> ratio means better performance for the given risk.</a:t>
            </a:r>
            <a:endParaRPr lang="en-IN" sz="1400" b="1" dirty="0">
              <a:solidFill>
                <a:schemeClr val="tx1"/>
              </a:solidFill>
            </a:endParaRPr>
          </a:p>
          <a:p>
            <a:pPr algn="just">
              <a:buClr>
                <a:srgbClr val="000000"/>
              </a:buClr>
              <a:buSzPct val="100000"/>
            </a:pPr>
            <a:r>
              <a:rPr lang="en-IN" sz="1400" b="1" dirty="0"/>
              <a:t>Jenson Alpha:</a:t>
            </a:r>
          </a:p>
          <a:p>
            <a:pPr algn="just">
              <a:buClr>
                <a:srgbClr val="000000"/>
              </a:buClr>
              <a:buSzPct val="100000"/>
            </a:pPr>
            <a:r>
              <a:rPr lang="en-IN" sz="1400" dirty="0"/>
              <a:t>It is used to determine if a portfolio is earning proper returns for the level of its risk. Positive value means that the fund manager is outperforming the market with their stock-picking skills.</a:t>
            </a:r>
            <a:endParaRPr lang="en-US" sz="1400" b="1" dirty="0">
              <a:solidFill>
                <a:schemeClr val="tx1"/>
              </a:solidFill>
            </a:endParaRPr>
          </a:p>
        </p:txBody>
      </p:sp>
      <p:sp>
        <p:nvSpPr>
          <p:cNvPr id="8" name="Title 1"/>
          <p:cNvSpPr txBox="1">
            <a:spLocks/>
          </p:cNvSpPr>
          <p:nvPr/>
        </p:nvSpPr>
        <p:spPr>
          <a:xfrm>
            <a:off x="339295" y="283191"/>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anose="020F0502020204030204" pitchFamily="34" charset="0"/>
              </a:rPr>
              <a:t>Key Ratios</a:t>
            </a:r>
            <a:endParaRPr lang="en-US" sz="2200" b="1" kern="0" dirty="0">
              <a:solidFill>
                <a:schemeClr val="bg1"/>
              </a:solidFill>
              <a:latin typeface="Calibri" pitchFamily="34" charset="0"/>
            </a:endParaRPr>
          </a:p>
        </p:txBody>
      </p:sp>
      <p:graphicFrame>
        <p:nvGraphicFramePr>
          <p:cNvPr id="15" name="Table 14"/>
          <p:cNvGraphicFramePr>
            <a:graphicFrameLocks noGrp="1"/>
          </p:cNvGraphicFramePr>
          <p:nvPr>
            <p:extLst>
              <p:ext uri="{D42A27DB-BD31-4B8C-83A1-F6EECF244321}">
                <p14:modId xmlns:p14="http://schemas.microsoft.com/office/powerpoint/2010/main" val="3886543669"/>
              </p:ext>
            </p:extLst>
          </p:nvPr>
        </p:nvGraphicFramePr>
        <p:xfrm>
          <a:off x="165000" y="1040294"/>
          <a:ext cx="9576000" cy="1332000"/>
        </p:xfrm>
        <a:graphic>
          <a:graphicData uri="http://schemas.openxmlformats.org/drawingml/2006/table">
            <a:tbl>
              <a:tblPr/>
              <a:tblGrid>
                <a:gridCol w="1368000">
                  <a:extLst>
                    <a:ext uri="{9D8B030D-6E8A-4147-A177-3AD203B41FA5}">
                      <a16:colId xmlns:a16="http://schemas.microsoft.com/office/drawing/2014/main" xmlns="" val="20000"/>
                    </a:ext>
                  </a:extLst>
                </a:gridCol>
                <a:gridCol w="1368000">
                  <a:extLst>
                    <a:ext uri="{9D8B030D-6E8A-4147-A177-3AD203B41FA5}">
                      <a16:colId xmlns:a16="http://schemas.microsoft.com/office/drawing/2014/main" xmlns="" val="20001"/>
                    </a:ext>
                  </a:extLst>
                </a:gridCol>
                <a:gridCol w="1368000">
                  <a:extLst>
                    <a:ext uri="{9D8B030D-6E8A-4147-A177-3AD203B41FA5}">
                      <a16:colId xmlns:a16="http://schemas.microsoft.com/office/drawing/2014/main" xmlns="" val="20002"/>
                    </a:ext>
                  </a:extLst>
                </a:gridCol>
                <a:gridCol w="1368000">
                  <a:extLst>
                    <a:ext uri="{9D8B030D-6E8A-4147-A177-3AD203B41FA5}">
                      <a16:colId xmlns:a16="http://schemas.microsoft.com/office/drawing/2014/main" xmlns="" val="20003"/>
                    </a:ext>
                  </a:extLst>
                </a:gridCol>
                <a:gridCol w="1368000">
                  <a:extLst>
                    <a:ext uri="{9D8B030D-6E8A-4147-A177-3AD203B41FA5}">
                      <a16:colId xmlns:a16="http://schemas.microsoft.com/office/drawing/2014/main" xmlns="" val="20004"/>
                    </a:ext>
                  </a:extLst>
                </a:gridCol>
                <a:gridCol w="1368000">
                  <a:extLst>
                    <a:ext uri="{9D8B030D-6E8A-4147-A177-3AD203B41FA5}">
                      <a16:colId xmlns:a16="http://schemas.microsoft.com/office/drawing/2014/main" xmlns="" val="20005"/>
                    </a:ext>
                  </a:extLst>
                </a:gridCol>
                <a:gridCol w="1368000">
                  <a:extLst>
                    <a:ext uri="{9D8B030D-6E8A-4147-A177-3AD203B41FA5}">
                      <a16:colId xmlns:a16="http://schemas.microsoft.com/office/drawing/2014/main" xmlns="" val="20006"/>
                    </a:ext>
                  </a:extLst>
                </a:gridCol>
              </a:tblGrid>
              <a:tr h="333000">
                <a:tc gridSpan="7">
                  <a:txBody>
                    <a:bodyPr/>
                    <a:lstStyle/>
                    <a:p>
                      <a:pPr algn="ctr" rtl="0" fontAlgn="ctr"/>
                      <a:r>
                        <a:rPr lang="en-IN" sz="1400" b="1" i="0" u="none" strike="noStrike" dirty="0">
                          <a:solidFill>
                            <a:srgbClr val="FFFFFF"/>
                          </a:solidFill>
                          <a:effectLst/>
                          <a:latin typeface="Calibri" panose="020F0502020204030204" pitchFamily="34" charset="0"/>
                        </a:rPr>
                        <a:t>Ratios (5 Years Data)</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576433"/>
                    </a:solidFill>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tc hMerge="1">
                  <a:txBody>
                    <a:bodyPr/>
                    <a:lstStyle/>
                    <a:p>
                      <a:endParaRPr lang="en-IN"/>
                    </a:p>
                  </a:txBody>
                  <a:tcPr/>
                </a:tc>
                <a:extLst>
                  <a:ext uri="{0D108BD9-81ED-4DB2-BD59-A6C34878D82A}">
                    <a16:rowId xmlns:a16="http://schemas.microsoft.com/office/drawing/2014/main" xmlns="" val="10000"/>
                  </a:ext>
                </a:extLst>
              </a:tr>
              <a:tr h="333000">
                <a:tc>
                  <a:txBody>
                    <a:bodyPr/>
                    <a:lstStyle/>
                    <a:p>
                      <a:pPr algn="ctr" rtl="0" fontAlgn="ctr"/>
                      <a:r>
                        <a:rPr lang="en-IN" sz="1400" b="1" i="0" u="none" strike="noStrike">
                          <a:solidFill>
                            <a:srgbClr val="000000"/>
                          </a:solidFill>
                          <a:effectLst/>
                          <a:latin typeface="Calibri" panose="020F0502020204030204" pitchFamily="34" charset="0"/>
                        </a:rPr>
                        <a:t>Particulars</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9D61"/>
                    </a:solidFill>
                  </a:tcPr>
                </a:tc>
                <a:tc>
                  <a:txBody>
                    <a:bodyPr/>
                    <a:lstStyle/>
                    <a:p>
                      <a:pPr algn="ctr" rtl="0" fontAlgn="ctr"/>
                      <a:r>
                        <a:rPr lang="en-IN" sz="1400" b="1" i="0" u="none" strike="noStrike" dirty="0">
                          <a:solidFill>
                            <a:srgbClr val="000000"/>
                          </a:solidFill>
                          <a:effectLst/>
                          <a:latin typeface="Calibri" panose="020F0502020204030204" pitchFamily="34" charset="0"/>
                        </a:rPr>
                        <a:t>BETA</a:t>
                      </a:r>
                    </a:p>
                  </a:txBody>
                  <a:tcPr marL="0" marR="635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i="0" u="none" strike="noStrike" dirty="0">
                          <a:solidFill>
                            <a:srgbClr val="000000"/>
                          </a:solidFill>
                          <a:effectLst/>
                          <a:latin typeface="Calibri" panose="020F0502020204030204" pitchFamily="34" charset="0"/>
                        </a:rPr>
                        <a:t>Std. Deviation</a:t>
                      </a:r>
                    </a:p>
                  </a:txBody>
                  <a:tcPr marL="0" marR="635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i="0" u="none" strike="noStrike" dirty="0">
                          <a:solidFill>
                            <a:srgbClr val="000000"/>
                          </a:solidFill>
                          <a:effectLst/>
                          <a:latin typeface="Calibri" panose="020F0502020204030204" pitchFamily="34" charset="0"/>
                        </a:rPr>
                        <a:t>Sharpe Ratio</a:t>
                      </a:r>
                    </a:p>
                  </a:txBody>
                  <a:tcPr marL="0" marR="635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i="0" u="none" strike="noStrike" dirty="0">
                          <a:solidFill>
                            <a:srgbClr val="000000"/>
                          </a:solidFill>
                          <a:effectLst/>
                          <a:latin typeface="Calibri" panose="020F0502020204030204" pitchFamily="34" charset="0"/>
                        </a:rPr>
                        <a:t>Treynor </a:t>
                      </a:r>
                    </a:p>
                  </a:txBody>
                  <a:tcPr marL="0" marR="635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i="0" u="none" strike="noStrike" dirty="0">
                          <a:solidFill>
                            <a:srgbClr val="000000"/>
                          </a:solidFill>
                          <a:effectLst/>
                          <a:latin typeface="Calibri" panose="020F0502020204030204" pitchFamily="34" charset="0"/>
                        </a:rPr>
                        <a:t>Jenson Alpha</a:t>
                      </a:r>
                    </a:p>
                  </a:txBody>
                  <a:tcPr marL="0" marR="635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r>
                        <a:rPr lang="en-IN" sz="1400" b="1" i="0" u="none" strike="noStrike" dirty="0">
                          <a:solidFill>
                            <a:srgbClr val="000000"/>
                          </a:solidFill>
                          <a:effectLst/>
                          <a:latin typeface="Calibri" panose="020F0502020204030204" pitchFamily="34" charset="0"/>
                        </a:rPr>
                        <a:t>Portfolio Turnover</a:t>
                      </a:r>
                    </a:p>
                  </a:txBody>
                  <a:tcPr marL="0" marR="6350" marT="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1"/>
                  </a:ext>
                </a:extLst>
              </a:tr>
              <a:tr h="333000">
                <a:tc>
                  <a:txBody>
                    <a:bodyPr/>
                    <a:lstStyle/>
                    <a:p>
                      <a:pPr algn="ctr" rtl="0" fontAlgn="ctr"/>
                      <a:r>
                        <a:rPr lang="en-IN" sz="1400" b="1" i="0" u="none" strike="noStrike">
                          <a:solidFill>
                            <a:srgbClr val="000000"/>
                          </a:solidFill>
                          <a:effectLst/>
                          <a:latin typeface="Calibri" panose="020F0502020204030204" pitchFamily="34" charset="0"/>
                        </a:rPr>
                        <a:t>MNC PMS</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9D61"/>
                    </a:solidFill>
                  </a:tcPr>
                </a:tc>
                <a:tc>
                  <a:txBody>
                    <a:bodyPr/>
                    <a:lstStyle/>
                    <a:p>
                      <a:pPr algn="ctr" rtl="0" fontAlgn="ctr">
                        <a:buNone/>
                      </a:pPr>
                      <a:r>
                        <a:rPr lang="en-IN" sz="1400" b="0" i="0" u="none" strike="noStrike" dirty="0">
                          <a:solidFill>
                            <a:srgbClr val="000000"/>
                          </a:solidFill>
                          <a:effectLst/>
                          <a:latin typeface="Calibri" panose="020F0502020204030204" pitchFamily="34" charset="0"/>
                        </a:rPr>
                        <a:t>0.90</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dirty="0">
                          <a:solidFill>
                            <a:srgbClr val="000000"/>
                          </a:solidFill>
                          <a:effectLst/>
                          <a:latin typeface="Calibri" panose="020F0502020204030204" pitchFamily="34" charset="0"/>
                        </a:rPr>
                        <a:t>15.57</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dirty="0">
                          <a:solidFill>
                            <a:srgbClr val="000000"/>
                          </a:solidFill>
                          <a:effectLst/>
                          <a:latin typeface="Calibri" panose="020F0502020204030204" pitchFamily="34" charset="0"/>
                        </a:rPr>
                        <a:t>0.67</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dirty="0">
                          <a:solidFill>
                            <a:srgbClr val="000000"/>
                          </a:solidFill>
                          <a:effectLst/>
                          <a:latin typeface="Calibri" panose="020F0502020204030204" pitchFamily="34" charset="0"/>
                        </a:rPr>
                        <a:t>11.49</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US" sz="1400" b="0" i="0" u="none" strike="noStrike" dirty="0">
                          <a:solidFill>
                            <a:srgbClr val="000000"/>
                          </a:solidFill>
                          <a:effectLst/>
                          <a:latin typeface="Calibri" panose="020F0502020204030204" pitchFamily="34" charset="0"/>
                        </a:rPr>
                        <a:t>1</a:t>
                      </a:r>
                      <a:r>
                        <a:rPr lang="en-IN" sz="1400" b="0" i="0" u="none" strike="noStrike" dirty="0">
                          <a:solidFill>
                            <a:srgbClr val="000000"/>
                          </a:solidFill>
                          <a:effectLst/>
                          <a:latin typeface="Calibri" panose="020F0502020204030204" pitchFamily="34" charset="0"/>
                        </a:rPr>
                        <a:t>.69</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dirty="0">
                          <a:solidFill>
                            <a:srgbClr val="000000"/>
                          </a:solidFill>
                          <a:effectLst/>
                          <a:latin typeface="Calibri" panose="020F0502020204030204" pitchFamily="34" charset="0"/>
                        </a:rPr>
                        <a:t>28.60%</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2"/>
                  </a:ext>
                </a:extLst>
              </a:tr>
              <a:tr h="333000">
                <a:tc>
                  <a:txBody>
                    <a:bodyPr/>
                    <a:lstStyle/>
                    <a:p>
                      <a:pPr algn="ctr" rtl="0" fontAlgn="ctr"/>
                      <a:r>
                        <a:rPr lang="en-IN" sz="1400" b="1" i="0" u="none" strike="noStrike" dirty="0">
                          <a:solidFill>
                            <a:srgbClr val="000000"/>
                          </a:solidFill>
                          <a:effectLst/>
                          <a:latin typeface="Calibri" panose="020F0502020204030204" pitchFamily="34" charset="0"/>
                        </a:rPr>
                        <a:t>BSE 500 TRI</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chemeClr val="bg1"/>
                      </a:solidFill>
                      <a:prstDash val="solid"/>
                      <a:round/>
                      <a:headEnd type="none" w="med" len="med"/>
                      <a:tailEnd type="none" w="med" len="med"/>
                    </a:lnT>
                    <a:lnB w="6350" cap="flat" cmpd="sng" algn="ctr">
                      <a:solidFill>
                        <a:schemeClr val="bg1"/>
                      </a:solidFill>
                      <a:prstDash val="solid"/>
                      <a:round/>
                      <a:headEnd type="none" w="med" len="med"/>
                      <a:tailEnd type="none" w="med" len="med"/>
                    </a:lnB>
                    <a:lnTlToBr w="12700" cmpd="sng">
                      <a:noFill/>
                      <a:prstDash val="solid"/>
                    </a:lnTlToBr>
                    <a:lnBlToTr w="12700" cmpd="sng">
                      <a:noFill/>
                      <a:prstDash val="solid"/>
                    </a:lnBlToTr>
                    <a:solidFill>
                      <a:srgbClr val="BF9D61"/>
                    </a:solidFill>
                  </a:tcPr>
                </a:tc>
                <a:tc>
                  <a:txBody>
                    <a:bodyPr/>
                    <a:lstStyle/>
                    <a:p>
                      <a:pPr algn="ctr" rtl="0" fontAlgn="ctr">
                        <a:buNone/>
                      </a:pPr>
                      <a:r>
                        <a:rPr lang="en-IN" sz="1400" b="0" i="0" u="none" strike="noStrike">
                          <a:solidFill>
                            <a:srgbClr val="000000"/>
                          </a:solidFill>
                          <a:effectLst/>
                          <a:latin typeface="Calibri" panose="020F0502020204030204" pitchFamily="34" charset="0"/>
                        </a:rPr>
                        <a:t>1</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dirty="0">
                          <a:solidFill>
                            <a:srgbClr val="000000"/>
                          </a:solidFill>
                          <a:effectLst/>
                          <a:latin typeface="Calibri" panose="020F0502020204030204" pitchFamily="34" charset="0"/>
                        </a:rPr>
                        <a:t>14.52</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dirty="0">
                          <a:solidFill>
                            <a:srgbClr val="000000"/>
                          </a:solidFill>
                          <a:effectLst/>
                          <a:latin typeface="Calibri" panose="020F0502020204030204" pitchFamily="34" charset="0"/>
                        </a:rPr>
                        <a:t>0.66</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US" sz="1400" b="0" i="0" u="none" strike="noStrike" dirty="0">
                          <a:solidFill>
                            <a:srgbClr val="000000"/>
                          </a:solidFill>
                          <a:effectLst/>
                          <a:latin typeface="Calibri" panose="020F0502020204030204" pitchFamily="34" charset="0"/>
                        </a:rPr>
                        <a:t>9</a:t>
                      </a:r>
                      <a:r>
                        <a:rPr lang="en-IN" sz="1400" b="0" i="0" u="none" strike="noStrike" dirty="0">
                          <a:solidFill>
                            <a:srgbClr val="000000"/>
                          </a:solidFill>
                          <a:effectLst/>
                          <a:latin typeface="Calibri" panose="020F0502020204030204" pitchFamily="34" charset="0"/>
                        </a:rPr>
                        <a:t>.62</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a:solidFill>
                            <a:srgbClr val="000000"/>
                          </a:solidFill>
                          <a:effectLst/>
                          <a:latin typeface="Calibri" panose="020F0502020204030204" pitchFamily="34" charset="0"/>
                        </a:rPr>
                        <a:t>NA</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tc>
                  <a:txBody>
                    <a:bodyPr/>
                    <a:lstStyle/>
                    <a:p>
                      <a:pPr algn="ctr" rtl="0" fontAlgn="ctr">
                        <a:buNone/>
                      </a:pPr>
                      <a:r>
                        <a:rPr lang="en-IN" sz="1400" b="0" i="0" u="none" strike="noStrike" dirty="0">
                          <a:solidFill>
                            <a:srgbClr val="000000"/>
                          </a:solidFill>
                          <a:effectLst/>
                          <a:latin typeface="Calibri" panose="020F0502020204030204" pitchFamily="34" charset="0"/>
                        </a:rPr>
                        <a:t>NA</a:t>
                      </a:r>
                    </a:p>
                  </a:txBody>
                  <a:tcPr marL="6350" marR="6350" marT="6350" marB="0" anchor="ctr">
                    <a:lnL w="6350" cap="flat" cmpd="sng" algn="ctr">
                      <a:solidFill>
                        <a:schemeClr val="bg1"/>
                      </a:solidFill>
                      <a:prstDash val="solid"/>
                      <a:round/>
                      <a:headEnd type="none" w="med" len="med"/>
                      <a:tailEnd type="none" w="med" len="med"/>
                    </a:lnL>
                    <a:lnR w="6350" cap="flat" cmpd="sng" algn="ctr">
                      <a:solidFill>
                        <a:schemeClr val="bg1"/>
                      </a:solidFill>
                      <a:prstDash val="solid"/>
                      <a:round/>
                      <a:headEnd type="none" w="med" len="med"/>
                      <a:tailEnd type="none" w="med" len="med"/>
                    </a:lnR>
                    <a:lnT w="6350" cap="flat" cmpd="sng" algn="ctr">
                      <a:solidFill>
                        <a:srgbClr val="7C5A1D"/>
                      </a:solidFill>
                      <a:prstDash val="solid"/>
                      <a:round/>
                      <a:headEnd type="none" w="med" len="med"/>
                      <a:tailEnd type="none" w="med" len="med"/>
                    </a:lnT>
                    <a:lnB w="6350" cap="flat" cmpd="sng" algn="ctr">
                      <a:solidFill>
                        <a:srgbClr val="7C5A1D"/>
                      </a:solid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xmlns="" val="10003"/>
                  </a:ext>
                </a:extLst>
              </a:tr>
            </a:tbl>
          </a:graphicData>
        </a:graphic>
      </p:graphicFrame>
    </p:spTree>
    <p:extLst>
      <p:ext uri="{BB962C8B-B14F-4D97-AF65-F5344CB8AC3E}">
        <p14:creationId xmlns:p14="http://schemas.microsoft.com/office/powerpoint/2010/main" val="238410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Chart 1">
            <a:extLst>
              <a:ext uri="{FF2B5EF4-FFF2-40B4-BE49-F238E27FC236}">
                <a16:creationId xmlns:a16="http://schemas.microsoft.com/office/drawing/2014/main" xmlns="" id="{00000000-0008-0000-1700-000002000000}"/>
              </a:ext>
            </a:extLst>
          </p:cNvPr>
          <p:cNvGraphicFramePr>
            <a:graphicFrameLocks/>
          </p:cNvGraphicFramePr>
          <p:nvPr>
            <p:extLst>
              <p:ext uri="{D42A27DB-BD31-4B8C-83A1-F6EECF244321}">
                <p14:modId xmlns:p14="http://schemas.microsoft.com/office/powerpoint/2010/main" val="727402694"/>
              </p:ext>
            </p:extLst>
          </p:nvPr>
        </p:nvGraphicFramePr>
        <p:xfrm>
          <a:off x="453000" y="916750"/>
          <a:ext cx="9000000" cy="5040000"/>
        </p:xfrm>
        <a:graphic>
          <a:graphicData uri="http://schemas.openxmlformats.org/drawingml/2006/chart">
            <c:chart xmlns:c="http://schemas.openxmlformats.org/drawingml/2006/chart" xmlns:r="http://schemas.openxmlformats.org/officeDocument/2006/relationships" r:id="rId2"/>
          </a:graphicData>
        </a:graphic>
      </p:graphicFrame>
      <p:sp>
        <p:nvSpPr>
          <p:cNvPr id="8" name="Title 1"/>
          <p:cNvSpPr txBox="1">
            <a:spLocks/>
          </p:cNvSpPr>
          <p:nvPr/>
        </p:nvSpPr>
        <p:spPr>
          <a:xfrm>
            <a:off x="339295" y="174622"/>
            <a:ext cx="4386454" cy="393399"/>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400" b="1" dirty="0">
                <a:solidFill>
                  <a:schemeClr val="bg1"/>
                </a:solidFill>
                <a:latin typeface="Calibri" panose="020F0502020204030204" pitchFamily="34" charset="0"/>
              </a:rPr>
              <a:t>4 Years Past Performance</a:t>
            </a:r>
            <a:endParaRPr lang="en-US" sz="2400" b="1" kern="0" dirty="0">
              <a:solidFill>
                <a:schemeClr val="bg1"/>
              </a:solidFill>
              <a:latin typeface="Calibri" pitchFamily="34" charset="0"/>
            </a:endParaRPr>
          </a:p>
        </p:txBody>
      </p:sp>
      <p:sp>
        <p:nvSpPr>
          <p:cNvPr id="10" name="Rounded Rectangle 9"/>
          <p:cNvSpPr/>
          <p:nvPr/>
        </p:nvSpPr>
        <p:spPr bwMode="auto">
          <a:xfrm>
            <a:off x="733245" y="5890896"/>
            <a:ext cx="8439510" cy="540000"/>
          </a:xfrm>
          <a:prstGeom prst="roundRect">
            <a:avLst>
              <a:gd name="adj" fmla="val 16486"/>
            </a:avLst>
          </a:prstGeom>
          <a:noFill/>
          <a:ln w="12700" cap="flat" cmpd="sng" algn="ctr">
            <a:solidFill>
              <a:srgbClr val="7C5A1E"/>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gn="ctr">
              <a:buClr>
                <a:srgbClr val="000000"/>
              </a:buClr>
              <a:buSzPct val="100000"/>
            </a:pPr>
            <a:r>
              <a:rPr lang="en-US" sz="1200" i="1" dirty="0"/>
              <a:t>Th</a:t>
            </a:r>
            <a:r>
              <a:rPr lang="en-US" sz="1200" i="1" dirty="0">
                <a:solidFill>
                  <a:schemeClr val="tx1"/>
                </a:solidFill>
              </a:rPr>
              <a:t>e above graph represents how our MNC PMS offering has over-performed compared to 2 indices, namely: Nifty 50 &amp; Nifty MNC.</a:t>
            </a:r>
          </a:p>
          <a:p>
            <a:pPr algn="ctr">
              <a:buClr>
                <a:srgbClr val="000000"/>
              </a:buClr>
              <a:buSzPct val="100000"/>
            </a:pPr>
            <a:r>
              <a:rPr lang="en-US" sz="1200" i="1" dirty="0">
                <a:solidFill>
                  <a:schemeClr val="tx1"/>
                </a:solidFill>
              </a:rPr>
              <a:t>The comparison is of past 4 years where the returns of our PMS are post expenses.</a:t>
            </a:r>
          </a:p>
        </p:txBody>
      </p:sp>
      <p:sp>
        <p:nvSpPr>
          <p:cNvPr id="11" name="TextBox 10"/>
          <p:cNvSpPr txBox="1"/>
          <p:nvPr/>
        </p:nvSpPr>
        <p:spPr>
          <a:xfrm>
            <a:off x="339295" y="549203"/>
            <a:ext cx="2880560" cy="307777"/>
          </a:xfrm>
          <a:prstGeom prst="rect">
            <a:avLst/>
          </a:prstGeom>
          <a:noFill/>
        </p:spPr>
        <p:txBody>
          <a:bodyPr wrap="square" rtlCol="0">
            <a:spAutoFit/>
          </a:bodyPr>
          <a:lstStyle/>
          <a:p>
            <a:r>
              <a:rPr lang="en-US" sz="1400" i="1" dirty="0">
                <a:solidFill>
                  <a:schemeClr val="bg1"/>
                </a:solidFill>
              </a:rPr>
              <a:t>Data as on 30</a:t>
            </a:r>
            <a:r>
              <a:rPr lang="en-US" sz="1400" i="1" baseline="30000" dirty="0">
                <a:solidFill>
                  <a:schemeClr val="bg1"/>
                </a:solidFill>
              </a:rPr>
              <a:t>th</a:t>
            </a:r>
            <a:r>
              <a:rPr lang="en-US" sz="1400" i="1" dirty="0">
                <a:solidFill>
                  <a:schemeClr val="bg1"/>
                </a:solidFill>
              </a:rPr>
              <a:t> September, 2026</a:t>
            </a:r>
          </a:p>
        </p:txBody>
      </p:sp>
      <p:graphicFrame>
        <p:nvGraphicFramePr>
          <p:cNvPr id="6" name="Table 5"/>
          <p:cNvGraphicFramePr>
            <a:graphicFrameLocks noGrp="1"/>
          </p:cNvGraphicFramePr>
          <p:nvPr>
            <p:extLst>
              <p:ext uri="{D42A27DB-BD31-4B8C-83A1-F6EECF244321}">
                <p14:modId xmlns:p14="http://schemas.microsoft.com/office/powerpoint/2010/main" val="2973778560"/>
              </p:ext>
            </p:extLst>
          </p:nvPr>
        </p:nvGraphicFramePr>
        <p:xfrm>
          <a:off x="920056" y="2757244"/>
          <a:ext cx="2700000" cy="720000"/>
        </p:xfrm>
        <a:graphic>
          <a:graphicData uri="http://schemas.openxmlformats.org/drawingml/2006/table">
            <a:tbl>
              <a:tblPr firstRow="1" bandRow="1">
                <a:tableStyleId>{0E3FDE45-AF77-4B5C-9715-49D594BDF05E}</a:tableStyleId>
              </a:tblPr>
              <a:tblGrid>
                <a:gridCol w="900000">
                  <a:extLst>
                    <a:ext uri="{9D8B030D-6E8A-4147-A177-3AD203B41FA5}">
                      <a16:colId xmlns:a16="http://schemas.microsoft.com/office/drawing/2014/main" xmlns="" val="20000"/>
                    </a:ext>
                  </a:extLst>
                </a:gridCol>
                <a:gridCol w="900000">
                  <a:extLst>
                    <a:ext uri="{9D8B030D-6E8A-4147-A177-3AD203B41FA5}">
                      <a16:colId xmlns:a16="http://schemas.microsoft.com/office/drawing/2014/main" xmlns="" val="20001"/>
                    </a:ext>
                  </a:extLst>
                </a:gridCol>
                <a:gridCol w="900000">
                  <a:extLst>
                    <a:ext uri="{9D8B030D-6E8A-4147-A177-3AD203B41FA5}">
                      <a16:colId xmlns:a16="http://schemas.microsoft.com/office/drawing/2014/main" xmlns="" val="20002"/>
                    </a:ext>
                  </a:extLst>
                </a:gridCol>
              </a:tblGrid>
              <a:tr h="360000">
                <a:tc>
                  <a:txBody>
                    <a:bodyPr/>
                    <a:lstStyle/>
                    <a:p>
                      <a:pPr algn="ctr"/>
                      <a:endParaRPr lang="en-IN" sz="1200" b="1" dirty="0">
                        <a:latin typeface="+mn-lt"/>
                      </a:endParaRPr>
                    </a:p>
                  </a:txBody>
                  <a:tcPr anchor="ctr"/>
                </a:tc>
                <a:tc>
                  <a:txBody>
                    <a:bodyPr/>
                    <a:lstStyle/>
                    <a:p>
                      <a:pPr algn="ctr"/>
                      <a:r>
                        <a:rPr lang="en-US" sz="1200" b="1" dirty="0"/>
                        <a:t>Nifty MNC</a:t>
                      </a:r>
                      <a:endParaRPr lang="en-IN" sz="1200" b="1" dirty="0">
                        <a:latin typeface="+mn-lt"/>
                      </a:endParaRPr>
                    </a:p>
                  </a:txBody>
                  <a:tcPr anchor="ctr"/>
                </a:tc>
                <a:tc>
                  <a:txBody>
                    <a:bodyPr/>
                    <a:lstStyle/>
                    <a:p>
                      <a:pPr algn="ctr"/>
                      <a:r>
                        <a:rPr lang="en-US" sz="1200" b="1" dirty="0"/>
                        <a:t>Nifty 50</a:t>
                      </a:r>
                      <a:endParaRPr lang="en-IN" sz="1200" b="1" dirty="0">
                        <a:latin typeface="+mn-lt"/>
                      </a:endParaRPr>
                    </a:p>
                  </a:txBody>
                  <a:tcPr anchor="ctr"/>
                </a:tc>
                <a:extLst>
                  <a:ext uri="{0D108BD9-81ED-4DB2-BD59-A6C34878D82A}">
                    <a16:rowId xmlns:a16="http://schemas.microsoft.com/office/drawing/2014/main" xmlns="" val="10000"/>
                  </a:ext>
                </a:extLst>
              </a:tr>
              <a:tr h="360000">
                <a:tc>
                  <a:txBody>
                    <a:bodyPr/>
                    <a:lstStyle/>
                    <a:p>
                      <a:pPr algn="ctr"/>
                      <a:r>
                        <a:rPr lang="en-US" sz="1200" b="1" dirty="0"/>
                        <a:t>BETA</a:t>
                      </a:r>
                      <a:endParaRPr lang="en-IN" sz="1200" b="1" dirty="0">
                        <a:latin typeface="+mn-lt"/>
                      </a:endParaRPr>
                    </a:p>
                  </a:txBody>
                  <a:tcPr anchor="ctr"/>
                </a:tc>
                <a:tc>
                  <a:txBody>
                    <a:bodyPr/>
                    <a:lstStyle/>
                    <a:p>
                      <a:pPr algn="ctr"/>
                      <a:r>
                        <a:rPr lang="en-US" sz="1200" b="1" dirty="0"/>
                        <a:t>0.87</a:t>
                      </a:r>
                      <a:endParaRPr lang="en-IN" sz="1200" b="1" dirty="0">
                        <a:latin typeface="+mn-lt"/>
                      </a:endParaRPr>
                    </a:p>
                  </a:txBody>
                  <a:tcPr anchor="ctr"/>
                </a:tc>
                <a:tc>
                  <a:txBody>
                    <a:bodyPr/>
                    <a:lstStyle/>
                    <a:p>
                      <a:pPr algn="ctr"/>
                      <a:r>
                        <a:rPr lang="en-US" sz="1200" b="1" dirty="0"/>
                        <a:t>0.88</a:t>
                      </a:r>
                      <a:endParaRPr lang="en-IN" sz="1200" b="1" dirty="0">
                        <a:latin typeface="+mn-lt"/>
                      </a:endParaRPr>
                    </a:p>
                  </a:txBody>
                  <a:tcPr anchor="ctr"/>
                </a:tc>
                <a:extLst>
                  <a:ext uri="{0D108BD9-81ED-4DB2-BD59-A6C34878D82A}">
                    <a16:rowId xmlns:a16="http://schemas.microsoft.com/office/drawing/2014/main" xmlns="" val="10001"/>
                  </a:ext>
                </a:extLst>
              </a:tr>
            </a:tbl>
          </a:graphicData>
        </a:graphic>
      </p:graphicFrame>
    </p:spTree>
    <p:extLst>
      <p:ext uri="{BB962C8B-B14F-4D97-AF65-F5344CB8AC3E}">
        <p14:creationId xmlns:p14="http://schemas.microsoft.com/office/powerpoint/2010/main" val="31801905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304801" y="6144643"/>
            <a:ext cx="9296399" cy="461665"/>
          </a:xfrm>
          <a:prstGeom prst="rect">
            <a:avLst/>
          </a:prstGeom>
        </p:spPr>
        <p:txBody>
          <a:bodyPr wrap="square">
            <a:spAutoFit/>
          </a:bodyPr>
          <a:lstStyle/>
          <a:p>
            <a:pPr algn="just"/>
            <a:r>
              <a:rPr lang="en-US" sz="1200" b="1" dirty="0">
                <a:solidFill>
                  <a:schemeClr val="tx1"/>
                </a:solidFill>
                <a:latin typeface="+mn-lt"/>
              </a:rPr>
              <a:t>Disclaimer: </a:t>
            </a:r>
            <a:r>
              <a:rPr lang="en-US" sz="1200" dirty="0">
                <a:solidFill>
                  <a:schemeClr val="tx1"/>
                </a:solidFill>
                <a:latin typeface="+mn-lt"/>
              </a:rPr>
              <a:t>Past Performance is not necessarily indicative of likely future performance. </a:t>
            </a:r>
          </a:p>
          <a:p>
            <a:pPr algn="just"/>
            <a:r>
              <a:rPr lang="en-US" sz="1200" dirty="0">
                <a:solidFill>
                  <a:schemeClr val="tx1"/>
                </a:solidFill>
                <a:latin typeface="+mn-lt"/>
              </a:rPr>
              <a:t>Performance mentioned above  are not verified by SEBI.  We have shown the performance as Aggregate performance of all clients on TWRR basis.</a:t>
            </a:r>
          </a:p>
        </p:txBody>
      </p:sp>
      <p:sp>
        <p:nvSpPr>
          <p:cNvPr id="4" name="TextBox 8"/>
          <p:cNvSpPr txBox="1"/>
          <p:nvPr/>
        </p:nvSpPr>
        <p:spPr>
          <a:xfrm>
            <a:off x="304801" y="5868603"/>
            <a:ext cx="5708469" cy="276999"/>
          </a:xfrm>
          <a:prstGeom prst="rect">
            <a:avLst/>
          </a:prstGeom>
          <a:noFill/>
        </p:spPr>
        <p:txBody>
          <a:bodyPr wrap="square" rtlCol="0">
            <a:spAutoFit/>
          </a:bodyPr>
          <a:lstStyle>
            <a:defPPr>
              <a:defRPr lang="en-GB"/>
            </a:defPPr>
            <a:lvl1pPr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1pPr>
            <a:lvl2pPr marL="742950" indent="-28575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2pPr>
            <a:lvl3pPr marL="11430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3pPr>
            <a:lvl4pPr marL="16002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4pPr>
            <a:lvl5pPr marL="20574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5pPr>
            <a:lvl6pPr marL="2286000" algn="l" defTabSz="914400" rtl="0" eaLnBrk="1" latinLnBrk="0" hangingPunct="1">
              <a:defRPr sz="2400" kern="1200">
                <a:solidFill>
                  <a:schemeClr val="bg1"/>
                </a:solidFill>
                <a:latin typeface="Times New Roman" pitchFamily="18" charset="0"/>
                <a:ea typeface="+mn-ea"/>
                <a:cs typeface="Times New Roman" pitchFamily="18" charset="0"/>
              </a:defRPr>
            </a:lvl6pPr>
            <a:lvl7pPr marL="2743200" algn="l" defTabSz="914400" rtl="0" eaLnBrk="1" latinLnBrk="0" hangingPunct="1">
              <a:defRPr sz="2400" kern="1200">
                <a:solidFill>
                  <a:schemeClr val="bg1"/>
                </a:solidFill>
                <a:latin typeface="Times New Roman" pitchFamily="18" charset="0"/>
                <a:ea typeface="+mn-ea"/>
                <a:cs typeface="Times New Roman" pitchFamily="18" charset="0"/>
              </a:defRPr>
            </a:lvl7pPr>
            <a:lvl8pPr marL="3200400" algn="l" defTabSz="914400" rtl="0" eaLnBrk="1" latinLnBrk="0" hangingPunct="1">
              <a:defRPr sz="2400" kern="1200">
                <a:solidFill>
                  <a:schemeClr val="bg1"/>
                </a:solidFill>
                <a:latin typeface="Times New Roman" pitchFamily="18" charset="0"/>
                <a:ea typeface="+mn-ea"/>
                <a:cs typeface="Times New Roman" pitchFamily="18" charset="0"/>
              </a:defRPr>
            </a:lvl8pPr>
            <a:lvl9pPr marL="3657600" algn="l" defTabSz="914400" rtl="0" eaLnBrk="1" latinLnBrk="0" hangingPunct="1">
              <a:defRPr sz="2400" kern="1200">
                <a:solidFill>
                  <a:schemeClr val="bg1"/>
                </a:solidFill>
                <a:latin typeface="Times New Roman" pitchFamily="18" charset="0"/>
                <a:ea typeface="+mn-ea"/>
                <a:cs typeface="Times New Roman" pitchFamily="18" charset="0"/>
              </a:defRPr>
            </a:lvl9pPr>
          </a:lstStyle>
          <a:p>
            <a:pPr algn="just"/>
            <a:r>
              <a:rPr lang="en-US" sz="1200" b="1" dirty="0">
                <a:solidFill>
                  <a:schemeClr val="tx1"/>
                </a:solidFill>
                <a:latin typeface="+mn-lt"/>
              </a:rPr>
              <a:t>Note</a:t>
            </a:r>
            <a:r>
              <a:rPr lang="en-US" sz="1200" dirty="0">
                <a:solidFill>
                  <a:schemeClr val="tx1"/>
                </a:solidFill>
                <a:latin typeface="+mn-lt"/>
              </a:rPr>
              <a:t>: - Returns above one year are annualized. Returns are net of all fees and expenses. </a:t>
            </a:r>
          </a:p>
        </p:txBody>
      </p:sp>
      <p:sp>
        <p:nvSpPr>
          <p:cNvPr id="7"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Portfolio Performance</a:t>
            </a:r>
            <a:endParaRPr lang="en-US" sz="2200" b="1" kern="0" dirty="0">
              <a:solidFill>
                <a:schemeClr val="bg1"/>
              </a:solidFill>
              <a:latin typeface="Calibri" pitchFamily="34" charset="0"/>
            </a:endParaRPr>
          </a:p>
        </p:txBody>
      </p:sp>
      <p:graphicFrame>
        <p:nvGraphicFramePr>
          <p:cNvPr id="2" name="Chart 1">
            <a:extLst>
              <a:ext uri="{FF2B5EF4-FFF2-40B4-BE49-F238E27FC236}">
                <a16:creationId xmlns:a16="http://schemas.microsoft.com/office/drawing/2014/main" xmlns="" id="{CA35F44B-0987-4BA0-B646-56B6F5CE24A4}"/>
              </a:ext>
            </a:extLst>
          </p:cNvPr>
          <p:cNvGraphicFramePr>
            <a:graphicFrameLocks noGrp="1"/>
          </p:cNvGraphicFramePr>
          <p:nvPr>
            <p:extLst>
              <p:ext uri="{D42A27DB-BD31-4B8C-83A1-F6EECF244321}">
                <p14:modId xmlns:p14="http://schemas.microsoft.com/office/powerpoint/2010/main" val="2258054639"/>
              </p:ext>
            </p:extLst>
          </p:nvPr>
        </p:nvGraphicFramePr>
        <p:xfrm>
          <a:off x="453000" y="1012128"/>
          <a:ext cx="9000000" cy="468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1809825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Portfolio Performance</a:t>
            </a:r>
            <a:endParaRPr lang="en-US" sz="2200" b="1" kern="0" dirty="0">
              <a:solidFill>
                <a:schemeClr val="bg1"/>
              </a:solidFill>
              <a:latin typeface="Calibri" pitchFamily="34" charset="0"/>
            </a:endParaRPr>
          </a:p>
        </p:txBody>
      </p:sp>
      <p:sp>
        <p:nvSpPr>
          <p:cNvPr id="2" name="Rectangle 1">
            <a:extLst>
              <a:ext uri="{FF2B5EF4-FFF2-40B4-BE49-F238E27FC236}">
                <a16:creationId xmlns:a16="http://schemas.microsoft.com/office/drawing/2014/main" xmlns="" id="{7C7AA000-2630-4640-7F25-EA30048FB5C9}"/>
              </a:ext>
            </a:extLst>
          </p:cNvPr>
          <p:cNvSpPr/>
          <p:nvPr/>
        </p:nvSpPr>
        <p:spPr>
          <a:xfrm>
            <a:off x="304801" y="6144643"/>
            <a:ext cx="9296399" cy="461665"/>
          </a:xfrm>
          <a:prstGeom prst="rect">
            <a:avLst/>
          </a:prstGeom>
        </p:spPr>
        <p:txBody>
          <a:bodyPr wrap="square">
            <a:spAutoFit/>
          </a:bodyPr>
          <a:lstStyle/>
          <a:p>
            <a:pPr algn="just"/>
            <a:r>
              <a:rPr lang="en-US" sz="1200" b="1" dirty="0">
                <a:solidFill>
                  <a:schemeClr val="tx1"/>
                </a:solidFill>
                <a:latin typeface="+mn-lt"/>
              </a:rPr>
              <a:t>Disclaimer: </a:t>
            </a:r>
            <a:r>
              <a:rPr lang="en-US" sz="1200" dirty="0">
                <a:solidFill>
                  <a:schemeClr val="tx1"/>
                </a:solidFill>
                <a:latin typeface="+mn-lt"/>
              </a:rPr>
              <a:t>Past Performance is not necessarily indicative of likely future performance. </a:t>
            </a:r>
          </a:p>
          <a:p>
            <a:pPr algn="just"/>
            <a:r>
              <a:rPr lang="en-US" sz="1200" dirty="0">
                <a:solidFill>
                  <a:schemeClr val="tx1"/>
                </a:solidFill>
                <a:latin typeface="+mn-lt"/>
              </a:rPr>
              <a:t>Performance mentioned above  are not verified by SEBI.  We have shown the performance as Aggregate performance of all clients on TWRR basis.</a:t>
            </a:r>
          </a:p>
        </p:txBody>
      </p:sp>
      <p:sp>
        <p:nvSpPr>
          <p:cNvPr id="5" name="TextBox 8">
            <a:extLst>
              <a:ext uri="{FF2B5EF4-FFF2-40B4-BE49-F238E27FC236}">
                <a16:creationId xmlns:a16="http://schemas.microsoft.com/office/drawing/2014/main" xmlns="" id="{6F17B188-DBBA-C5EA-1570-7A99067174A5}"/>
              </a:ext>
            </a:extLst>
          </p:cNvPr>
          <p:cNvSpPr txBox="1"/>
          <p:nvPr/>
        </p:nvSpPr>
        <p:spPr>
          <a:xfrm>
            <a:off x="304801" y="5865752"/>
            <a:ext cx="5708469" cy="276999"/>
          </a:xfrm>
          <a:prstGeom prst="rect">
            <a:avLst/>
          </a:prstGeom>
          <a:noFill/>
        </p:spPr>
        <p:txBody>
          <a:bodyPr wrap="square" rtlCol="0">
            <a:spAutoFit/>
          </a:bodyPr>
          <a:lstStyle>
            <a:defPPr>
              <a:defRPr lang="en-GB"/>
            </a:defPPr>
            <a:lvl1pPr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1pPr>
            <a:lvl2pPr marL="742950" indent="-28575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2pPr>
            <a:lvl3pPr marL="11430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3pPr>
            <a:lvl4pPr marL="16002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4pPr>
            <a:lvl5pPr marL="2057400" indent="-228600" algn="l" defTabSz="457200" rtl="0" fontAlgn="base">
              <a:spcBef>
                <a:spcPct val="0"/>
              </a:spcBef>
              <a:spcAft>
                <a:spcPct val="0"/>
              </a:spcAft>
              <a:defRPr sz="2400" kern="1200">
                <a:solidFill>
                  <a:schemeClr val="bg1"/>
                </a:solidFill>
                <a:latin typeface="Times New Roman" pitchFamily="18" charset="0"/>
                <a:ea typeface="+mn-ea"/>
                <a:cs typeface="Times New Roman" pitchFamily="18" charset="0"/>
              </a:defRPr>
            </a:lvl5pPr>
            <a:lvl6pPr marL="2286000" algn="l" defTabSz="914400" rtl="0" eaLnBrk="1" latinLnBrk="0" hangingPunct="1">
              <a:defRPr sz="2400" kern="1200">
                <a:solidFill>
                  <a:schemeClr val="bg1"/>
                </a:solidFill>
                <a:latin typeface="Times New Roman" pitchFamily="18" charset="0"/>
                <a:ea typeface="+mn-ea"/>
                <a:cs typeface="Times New Roman" pitchFamily="18" charset="0"/>
              </a:defRPr>
            </a:lvl6pPr>
            <a:lvl7pPr marL="2743200" algn="l" defTabSz="914400" rtl="0" eaLnBrk="1" latinLnBrk="0" hangingPunct="1">
              <a:defRPr sz="2400" kern="1200">
                <a:solidFill>
                  <a:schemeClr val="bg1"/>
                </a:solidFill>
                <a:latin typeface="Times New Roman" pitchFamily="18" charset="0"/>
                <a:ea typeface="+mn-ea"/>
                <a:cs typeface="Times New Roman" pitchFamily="18" charset="0"/>
              </a:defRPr>
            </a:lvl7pPr>
            <a:lvl8pPr marL="3200400" algn="l" defTabSz="914400" rtl="0" eaLnBrk="1" latinLnBrk="0" hangingPunct="1">
              <a:defRPr sz="2400" kern="1200">
                <a:solidFill>
                  <a:schemeClr val="bg1"/>
                </a:solidFill>
                <a:latin typeface="Times New Roman" pitchFamily="18" charset="0"/>
                <a:ea typeface="+mn-ea"/>
                <a:cs typeface="Times New Roman" pitchFamily="18" charset="0"/>
              </a:defRPr>
            </a:lvl8pPr>
            <a:lvl9pPr marL="3657600" algn="l" defTabSz="914400" rtl="0" eaLnBrk="1" latinLnBrk="0" hangingPunct="1">
              <a:defRPr sz="2400" kern="1200">
                <a:solidFill>
                  <a:schemeClr val="bg1"/>
                </a:solidFill>
                <a:latin typeface="Times New Roman" pitchFamily="18" charset="0"/>
                <a:ea typeface="+mn-ea"/>
                <a:cs typeface="Times New Roman" pitchFamily="18" charset="0"/>
              </a:defRPr>
            </a:lvl9pPr>
          </a:lstStyle>
          <a:p>
            <a:pPr algn="just"/>
            <a:r>
              <a:rPr lang="en-US" sz="1200" b="1" dirty="0">
                <a:solidFill>
                  <a:schemeClr val="tx1"/>
                </a:solidFill>
                <a:latin typeface="+mn-lt"/>
              </a:rPr>
              <a:t>Note</a:t>
            </a:r>
            <a:r>
              <a:rPr lang="en-US" sz="1200" dirty="0">
                <a:solidFill>
                  <a:schemeClr val="tx1"/>
                </a:solidFill>
                <a:latin typeface="+mn-lt"/>
              </a:rPr>
              <a:t>: - Returns above one year are annualized. Returns are net of all fees and expenses. </a:t>
            </a:r>
          </a:p>
        </p:txBody>
      </p:sp>
      <p:graphicFrame>
        <p:nvGraphicFramePr>
          <p:cNvPr id="3" name="Chart 2">
            <a:extLst>
              <a:ext uri="{FF2B5EF4-FFF2-40B4-BE49-F238E27FC236}">
                <a16:creationId xmlns:a16="http://schemas.microsoft.com/office/drawing/2014/main" xmlns="" id="{F7D4B8F2-3C01-4A97-9917-B194DE4F925D}"/>
              </a:ext>
            </a:extLst>
          </p:cNvPr>
          <p:cNvGraphicFramePr>
            <a:graphicFrameLocks noGrp="1"/>
          </p:cNvGraphicFramePr>
          <p:nvPr>
            <p:extLst>
              <p:ext uri="{D42A27DB-BD31-4B8C-83A1-F6EECF244321}">
                <p14:modId xmlns:p14="http://schemas.microsoft.com/office/powerpoint/2010/main" val="1335394505"/>
              </p:ext>
            </p:extLst>
          </p:nvPr>
        </p:nvGraphicFramePr>
        <p:xfrm>
          <a:off x="453000" y="1125399"/>
          <a:ext cx="9000000" cy="468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17781073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txBox="1">
            <a:spLocks/>
          </p:cNvSpPr>
          <p:nvPr/>
        </p:nvSpPr>
        <p:spPr>
          <a:xfrm>
            <a:off x="339295" y="21243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Top Contributors</a:t>
            </a:r>
            <a:endParaRPr lang="en-US" sz="2200" b="1" kern="0" dirty="0">
              <a:solidFill>
                <a:schemeClr val="bg1"/>
              </a:solidFill>
              <a:latin typeface="Calibri" pitchFamily="34" charset="0"/>
            </a:endParaRPr>
          </a:p>
        </p:txBody>
      </p:sp>
      <p:sp>
        <p:nvSpPr>
          <p:cNvPr id="6" name="TextBox 5"/>
          <p:cNvSpPr txBox="1"/>
          <p:nvPr/>
        </p:nvSpPr>
        <p:spPr>
          <a:xfrm>
            <a:off x="339295" y="549203"/>
            <a:ext cx="2948654" cy="307777"/>
          </a:xfrm>
          <a:prstGeom prst="rect">
            <a:avLst/>
          </a:prstGeom>
          <a:noFill/>
        </p:spPr>
        <p:txBody>
          <a:bodyPr wrap="square" rtlCol="0">
            <a:spAutoFit/>
          </a:bodyPr>
          <a:lstStyle/>
          <a:p>
            <a:r>
              <a:rPr lang="en-US" sz="1400" b="1" i="1" dirty="0">
                <a:solidFill>
                  <a:schemeClr val="bg1"/>
                </a:solidFill>
              </a:rPr>
              <a:t>Data as </a:t>
            </a:r>
            <a:r>
              <a:rPr lang="en-US" sz="1400" b="1" i="1">
                <a:solidFill>
                  <a:schemeClr val="bg1"/>
                </a:solidFill>
              </a:rPr>
              <a:t>on 30</a:t>
            </a:r>
            <a:r>
              <a:rPr lang="en-US" sz="1400" b="1" i="1" baseline="30000">
                <a:solidFill>
                  <a:schemeClr val="bg1"/>
                </a:solidFill>
              </a:rPr>
              <a:t>th</a:t>
            </a:r>
            <a:r>
              <a:rPr lang="en-US" sz="1400" b="1" i="1">
                <a:solidFill>
                  <a:schemeClr val="bg1"/>
                </a:solidFill>
              </a:rPr>
              <a:t> September, </a:t>
            </a:r>
            <a:r>
              <a:rPr lang="en-US" sz="1400" b="1" i="1" dirty="0">
                <a:solidFill>
                  <a:schemeClr val="bg1"/>
                </a:solidFill>
              </a:rPr>
              <a:t>2026</a:t>
            </a:r>
          </a:p>
        </p:txBody>
      </p:sp>
      <p:graphicFrame>
        <p:nvGraphicFramePr>
          <p:cNvPr id="3" name="Chart 2">
            <a:extLst>
              <a:ext uri="{FF2B5EF4-FFF2-40B4-BE49-F238E27FC236}">
                <a16:creationId xmlns:a16="http://schemas.microsoft.com/office/drawing/2014/main" xmlns="" id="{00000000-0008-0000-1300-000002000000}"/>
              </a:ext>
            </a:extLst>
          </p:cNvPr>
          <p:cNvGraphicFramePr>
            <a:graphicFrameLocks/>
          </p:cNvGraphicFramePr>
          <p:nvPr>
            <p:extLst>
              <p:ext uri="{D42A27DB-BD31-4B8C-83A1-F6EECF244321}">
                <p14:modId xmlns:p14="http://schemas.microsoft.com/office/powerpoint/2010/main" val="566579547"/>
              </p:ext>
            </p:extLst>
          </p:nvPr>
        </p:nvGraphicFramePr>
        <p:xfrm>
          <a:off x="453000" y="1085850"/>
          <a:ext cx="9000000" cy="54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3998819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1784777" y="3246738"/>
            <a:ext cx="6397197" cy="1134762"/>
          </a:xfrm>
          <a:prstGeom prst="rect">
            <a:avLst/>
          </a:prstGeom>
        </p:spPr>
        <p:txBody>
          <a:bodyP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IN" sz="4000" b="1" dirty="0">
                <a:solidFill>
                  <a:srgbClr val="7C5A1D"/>
                </a:solidFill>
                <a:latin typeface="Calibri "/>
              </a:rPr>
              <a:t>PORTFOLIO STRATEGY</a:t>
            </a:r>
          </a:p>
        </p:txBody>
      </p:sp>
    </p:spTree>
    <p:extLst>
      <p:ext uri="{BB962C8B-B14F-4D97-AF65-F5344CB8AC3E}">
        <p14:creationId xmlns:p14="http://schemas.microsoft.com/office/powerpoint/2010/main" val="27459835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endParaRPr lang="en-US" sz="2200" b="1" kern="0" dirty="0">
              <a:solidFill>
                <a:schemeClr val="bg1"/>
              </a:solidFill>
              <a:latin typeface="Calibri" pitchFamily="34" charset="0"/>
            </a:endParaRPr>
          </a:p>
        </p:txBody>
      </p:sp>
      <p:sp>
        <p:nvSpPr>
          <p:cNvPr id="4"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r>
              <a:rPr lang="en-US" sz="2200" b="1" dirty="0">
                <a:solidFill>
                  <a:schemeClr val="bg1"/>
                </a:solidFill>
                <a:latin typeface="Calibri" pitchFamily="34" charset="0"/>
              </a:rPr>
              <a:t>Selection Process</a:t>
            </a:r>
            <a:endParaRPr lang="en-US" sz="2200" b="1" kern="0" dirty="0">
              <a:solidFill>
                <a:schemeClr val="bg1"/>
              </a:solidFill>
              <a:latin typeface="Calibri" pitchFamily="34" charset="0"/>
            </a:endParaRPr>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76325" y="904683"/>
            <a:ext cx="7705725" cy="5147425"/>
          </a:xfrm>
          <a:prstGeom prst="rect">
            <a:avLst/>
          </a:prstGeom>
        </p:spPr>
      </p:pic>
      <p:sp>
        <p:nvSpPr>
          <p:cNvPr id="6" name="TextBox 5"/>
          <p:cNvSpPr txBox="1"/>
          <p:nvPr/>
        </p:nvSpPr>
        <p:spPr>
          <a:xfrm>
            <a:off x="610949" y="5934218"/>
            <a:ext cx="8534400" cy="553998"/>
          </a:xfrm>
          <a:prstGeom prst="rect">
            <a:avLst/>
          </a:prstGeom>
          <a:noFill/>
        </p:spPr>
        <p:txBody>
          <a:bodyPr wrap="square" rtlCol="0">
            <a:spAutoFit/>
          </a:bodyPr>
          <a:lstStyle/>
          <a:p>
            <a:pPr algn="ctr"/>
            <a:r>
              <a:rPr lang="en-US" sz="1500" dirty="0">
                <a:solidFill>
                  <a:schemeClr val="tx1"/>
                </a:solidFill>
                <a:latin typeface="Calibri" pitchFamily="34" charset="0"/>
              </a:rPr>
              <a:t>Out of 4500 listed Company, there are only 90 odd MNC Companies which are own by Foreign Promoter with more than </a:t>
            </a:r>
            <a:r>
              <a:rPr lang="en-US" sz="1500" dirty="0">
                <a:latin typeface="Calibri" pitchFamily="34" charset="0"/>
              </a:rPr>
              <a:t>2</a:t>
            </a:r>
            <a:r>
              <a:rPr lang="en-US" sz="1500" dirty="0">
                <a:solidFill>
                  <a:schemeClr val="tx1"/>
                </a:solidFill>
                <a:latin typeface="Calibri" pitchFamily="34" charset="0"/>
              </a:rPr>
              <a:t>000 </a:t>
            </a:r>
            <a:r>
              <a:rPr lang="en-US" sz="1500" dirty="0" err="1">
                <a:solidFill>
                  <a:schemeClr val="tx1"/>
                </a:solidFill>
                <a:latin typeface="Calibri" pitchFamily="34" charset="0"/>
              </a:rPr>
              <a:t>cr</a:t>
            </a:r>
            <a:r>
              <a:rPr lang="en-US" sz="1500" dirty="0">
                <a:solidFill>
                  <a:schemeClr val="tx1"/>
                </a:solidFill>
                <a:latin typeface="Calibri" pitchFamily="34" charset="0"/>
              </a:rPr>
              <a:t> Market Cap which make the stock universe limited for further evaluation.</a:t>
            </a:r>
          </a:p>
        </p:txBody>
      </p:sp>
    </p:spTree>
    <p:extLst>
      <p:ext uri="{BB962C8B-B14F-4D97-AF65-F5344CB8AC3E}">
        <p14:creationId xmlns:p14="http://schemas.microsoft.com/office/powerpoint/2010/main" val="39423010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4386454"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fontAlgn="base">
              <a:lnSpc>
                <a:spcPct val="100000"/>
              </a:lnSpc>
              <a:spcAft>
                <a:spcPct val="0"/>
              </a:spcAft>
              <a:defRPr/>
            </a:pPr>
            <a:endParaRPr lang="en-US" sz="2200" b="1" kern="0" dirty="0">
              <a:solidFill>
                <a:schemeClr val="bg1"/>
              </a:solidFill>
              <a:latin typeface="Calibri" pitchFamily="34" charset="0"/>
            </a:endParaRPr>
          </a:p>
        </p:txBody>
      </p:sp>
      <p:sp>
        <p:nvSpPr>
          <p:cNvPr id="3" name="Title 1"/>
          <p:cNvSpPr txBox="1">
            <a:spLocks/>
          </p:cNvSpPr>
          <p:nvPr/>
        </p:nvSpPr>
        <p:spPr>
          <a:xfrm>
            <a:off x="339295" y="282542"/>
            <a:ext cx="4386454" cy="393399"/>
          </a:xfrm>
          <a:prstGeom prst="rect">
            <a:avLst/>
          </a:prstGeom>
        </p:spPr>
        <p:txBody>
          <a:bodyP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kern="0" dirty="0">
                <a:solidFill>
                  <a:schemeClr val="bg1"/>
                </a:solidFill>
                <a:latin typeface="Calibri" pitchFamily="34" charset="0"/>
              </a:rPr>
              <a:t>Well Balanced Defensive but Growth</a:t>
            </a:r>
          </a:p>
        </p:txBody>
      </p:sp>
      <p:sp>
        <p:nvSpPr>
          <p:cNvPr id="14" name="Freeform 13"/>
          <p:cNvSpPr/>
          <p:nvPr/>
        </p:nvSpPr>
        <p:spPr>
          <a:xfrm>
            <a:off x="2323039" y="1038225"/>
            <a:ext cx="4800600" cy="1539874"/>
          </a:xfrm>
          <a:custGeom>
            <a:avLst/>
            <a:gdLst>
              <a:gd name="connsiteX0" fmla="*/ 0 w 4800600"/>
              <a:gd name="connsiteY0" fmla="*/ 192484 h 1539874"/>
              <a:gd name="connsiteX1" fmla="*/ 4030663 w 4800600"/>
              <a:gd name="connsiteY1" fmla="*/ 192484 h 1539874"/>
              <a:gd name="connsiteX2" fmla="*/ 4030663 w 4800600"/>
              <a:gd name="connsiteY2" fmla="*/ 0 h 1539874"/>
              <a:gd name="connsiteX3" fmla="*/ 4800600 w 4800600"/>
              <a:gd name="connsiteY3" fmla="*/ 769937 h 1539874"/>
              <a:gd name="connsiteX4" fmla="*/ 4030663 w 4800600"/>
              <a:gd name="connsiteY4" fmla="*/ 1539874 h 1539874"/>
              <a:gd name="connsiteX5" fmla="*/ 4030663 w 4800600"/>
              <a:gd name="connsiteY5" fmla="*/ 1347390 h 1539874"/>
              <a:gd name="connsiteX6" fmla="*/ 0 w 4800600"/>
              <a:gd name="connsiteY6" fmla="*/ 1347390 h 1539874"/>
              <a:gd name="connsiteX7" fmla="*/ 0 w 4800600"/>
              <a:gd name="connsiteY7" fmla="*/ 192484 h 153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0600" h="1539874">
                <a:moveTo>
                  <a:pt x="0" y="192484"/>
                </a:moveTo>
                <a:lnTo>
                  <a:pt x="4030663" y="192484"/>
                </a:lnTo>
                <a:lnTo>
                  <a:pt x="4030663" y="0"/>
                </a:lnTo>
                <a:lnTo>
                  <a:pt x="4800600" y="769937"/>
                </a:lnTo>
                <a:lnTo>
                  <a:pt x="4030663" y="1539874"/>
                </a:lnTo>
                <a:lnTo>
                  <a:pt x="4030663" y="1347390"/>
                </a:lnTo>
                <a:lnTo>
                  <a:pt x="0" y="1347390"/>
                </a:lnTo>
                <a:lnTo>
                  <a:pt x="0" y="192484"/>
                </a:lnTo>
                <a:close/>
              </a:path>
            </a:pathLst>
          </a:custGeom>
          <a:solidFill>
            <a:srgbClr val="F5E19C"/>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620" tIns="200104" rIns="585073" bIns="200104" numCol="1" spcCol="1270" anchor="t" anchorCtr="0">
            <a:noAutofit/>
          </a:bodyPr>
          <a:lstStyle/>
          <a:p>
            <a:pPr marL="114300" lvl="1" indent="-114300" algn="l" defTabSz="533400">
              <a:lnSpc>
                <a:spcPct val="90000"/>
              </a:lnSpc>
              <a:spcBef>
                <a:spcPct val="0"/>
              </a:spcBef>
              <a:spcAft>
                <a:spcPct val="15000"/>
              </a:spcAft>
              <a:buChar char="••"/>
            </a:pPr>
            <a:endParaRPr lang="en-US" sz="1100" kern="1200" dirty="0"/>
          </a:p>
        </p:txBody>
      </p:sp>
      <p:sp>
        <p:nvSpPr>
          <p:cNvPr id="15" name="Freeform 14"/>
          <p:cNvSpPr/>
          <p:nvPr/>
        </p:nvSpPr>
        <p:spPr>
          <a:xfrm>
            <a:off x="782110" y="1038225"/>
            <a:ext cx="1540928" cy="1539874"/>
          </a:xfrm>
          <a:custGeom>
            <a:avLst/>
            <a:gdLst>
              <a:gd name="connsiteX0" fmla="*/ 0 w 1540928"/>
              <a:gd name="connsiteY0" fmla="*/ 256651 h 1539874"/>
              <a:gd name="connsiteX1" fmla="*/ 256651 w 1540928"/>
              <a:gd name="connsiteY1" fmla="*/ 0 h 1539874"/>
              <a:gd name="connsiteX2" fmla="*/ 1284277 w 1540928"/>
              <a:gd name="connsiteY2" fmla="*/ 0 h 1539874"/>
              <a:gd name="connsiteX3" fmla="*/ 1540928 w 1540928"/>
              <a:gd name="connsiteY3" fmla="*/ 256651 h 1539874"/>
              <a:gd name="connsiteX4" fmla="*/ 1540928 w 1540928"/>
              <a:gd name="connsiteY4" fmla="*/ 1283223 h 1539874"/>
              <a:gd name="connsiteX5" fmla="*/ 1284277 w 1540928"/>
              <a:gd name="connsiteY5" fmla="*/ 1539874 h 1539874"/>
              <a:gd name="connsiteX6" fmla="*/ 256651 w 1540928"/>
              <a:gd name="connsiteY6" fmla="*/ 1539874 h 1539874"/>
              <a:gd name="connsiteX7" fmla="*/ 0 w 1540928"/>
              <a:gd name="connsiteY7" fmla="*/ 1283223 h 1539874"/>
              <a:gd name="connsiteX8" fmla="*/ 0 w 1540928"/>
              <a:gd name="connsiteY8" fmla="*/ 256651 h 153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40928" h="1539874">
                <a:moveTo>
                  <a:pt x="0" y="256651"/>
                </a:moveTo>
                <a:cubicBezTo>
                  <a:pt x="0" y="114907"/>
                  <a:pt x="114907" y="0"/>
                  <a:pt x="256651" y="0"/>
                </a:cubicBezTo>
                <a:lnTo>
                  <a:pt x="1284277" y="0"/>
                </a:lnTo>
                <a:cubicBezTo>
                  <a:pt x="1426021" y="0"/>
                  <a:pt x="1540928" y="114907"/>
                  <a:pt x="1540928" y="256651"/>
                </a:cubicBezTo>
                <a:lnTo>
                  <a:pt x="1540928" y="1283223"/>
                </a:lnTo>
                <a:cubicBezTo>
                  <a:pt x="1540928" y="1424967"/>
                  <a:pt x="1426021" y="1539874"/>
                  <a:pt x="1284277" y="1539874"/>
                </a:cubicBezTo>
                <a:lnTo>
                  <a:pt x="256651" y="1539874"/>
                </a:lnTo>
                <a:cubicBezTo>
                  <a:pt x="114907" y="1539874"/>
                  <a:pt x="0" y="1424967"/>
                  <a:pt x="0" y="1283223"/>
                </a:cubicBezTo>
                <a:lnTo>
                  <a:pt x="0" y="256651"/>
                </a:lnTo>
                <a:close/>
              </a:path>
            </a:pathLst>
          </a:custGeom>
          <a:solidFill>
            <a:srgbClr val="BF9D61"/>
          </a:solidFill>
          <a:effectLst>
            <a:outerShdw blurRad="50800" dist="38100" dir="8100000" algn="tr" rotWithShape="0">
              <a:schemeClr val="tx1">
                <a:alpha val="40000"/>
              </a:scheme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143750" tIns="109460" rIns="143750" bIns="109460" numCol="1" spcCol="1270" anchor="ctr" anchorCtr="0">
            <a:noAutofit/>
          </a:bodyPr>
          <a:lstStyle/>
          <a:p>
            <a:pPr lvl="0" algn="ctr" defTabSz="800100">
              <a:lnSpc>
                <a:spcPct val="90000"/>
              </a:lnSpc>
              <a:spcBef>
                <a:spcPct val="0"/>
              </a:spcBef>
              <a:spcAft>
                <a:spcPct val="35000"/>
              </a:spcAft>
            </a:pPr>
            <a:r>
              <a:rPr lang="en-US" sz="1600" kern="1200" dirty="0"/>
              <a:t>Consumer non Discretionary</a:t>
            </a:r>
          </a:p>
        </p:txBody>
      </p:sp>
      <p:sp>
        <p:nvSpPr>
          <p:cNvPr id="16" name="Freeform 15"/>
          <p:cNvSpPr/>
          <p:nvPr/>
        </p:nvSpPr>
        <p:spPr>
          <a:xfrm>
            <a:off x="2337281" y="2732087"/>
            <a:ext cx="4800600" cy="1539874"/>
          </a:xfrm>
          <a:custGeom>
            <a:avLst/>
            <a:gdLst>
              <a:gd name="connsiteX0" fmla="*/ 0 w 4800600"/>
              <a:gd name="connsiteY0" fmla="*/ 192484 h 1539874"/>
              <a:gd name="connsiteX1" fmla="*/ 4030663 w 4800600"/>
              <a:gd name="connsiteY1" fmla="*/ 192484 h 1539874"/>
              <a:gd name="connsiteX2" fmla="*/ 4030663 w 4800600"/>
              <a:gd name="connsiteY2" fmla="*/ 0 h 1539874"/>
              <a:gd name="connsiteX3" fmla="*/ 4800600 w 4800600"/>
              <a:gd name="connsiteY3" fmla="*/ 769937 h 1539874"/>
              <a:gd name="connsiteX4" fmla="*/ 4030663 w 4800600"/>
              <a:gd name="connsiteY4" fmla="*/ 1539874 h 1539874"/>
              <a:gd name="connsiteX5" fmla="*/ 4030663 w 4800600"/>
              <a:gd name="connsiteY5" fmla="*/ 1347390 h 1539874"/>
              <a:gd name="connsiteX6" fmla="*/ 0 w 4800600"/>
              <a:gd name="connsiteY6" fmla="*/ 1347390 h 1539874"/>
              <a:gd name="connsiteX7" fmla="*/ 0 w 4800600"/>
              <a:gd name="connsiteY7" fmla="*/ 192484 h 153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0600" h="1539874">
                <a:moveTo>
                  <a:pt x="0" y="192484"/>
                </a:moveTo>
                <a:lnTo>
                  <a:pt x="4030663" y="192484"/>
                </a:lnTo>
                <a:lnTo>
                  <a:pt x="4030663" y="0"/>
                </a:lnTo>
                <a:lnTo>
                  <a:pt x="4800600" y="769937"/>
                </a:lnTo>
                <a:lnTo>
                  <a:pt x="4030663" y="1539874"/>
                </a:lnTo>
                <a:lnTo>
                  <a:pt x="4030663" y="1347390"/>
                </a:lnTo>
                <a:lnTo>
                  <a:pt x="0" y="1347390"/>
                </a:lnTo>
                <a:lnTo>
                  <a:pt x="0" y="192484"/>
                </a:lnTo>
                <a:close/>
              </a:path>
            </a:pathLst>
          </a:custGeom>
          <a:solidFill>
            <a:srgbClr val="F5E19C"/>
          </a:solidFill>
          <a:ln>
            <a:noFill/>
          </a:ln>
        </p:spPr>
        <p:style>
          <a:lnRef idx="2">
            <a:scrgbClr r="0" g="0" b="0"/>
          </a:lnRef>
          <a:fillRef idx="1">
            <a:scrgbClr r="0" g="0" b="0"/>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620" tIns="200104" rIns="585073" bIns="200104" numCol="1" spcCol="1270" anchor="t" anchorCtr="0">
            <a:noAutofit/>
          </a:bodyPr>
          <a:lstStyle/>
          <a:p>
            <a:pPr marL="57150" lvl="1" indent="-57150" algn="l" defTabSz="488950">
              <a:lnSpc>
                <a:spcPct val="90000"/>
              </a:lnSpc>
              <a:spcBef>
                <a:spcPct val="0"/>
              </a:spcBef>
              <a:spcAft>
                <a:spcPct val="15000"/>
              </a:spcAft>
              <a:buChar char="••"/>
            </a:pPr>
            <a:endParaRPr lang="en-US" sz="1100" kern="1200" dirty="0"/>
          </a:p>
        </p:txBody>
      </p:sp>
      <p:sp>
        <p:nvSpPr>
          <p:cNvPr id="17" name="Freeform 16"/>
          <p:cNvSpPr/>
          <p:nvPr/>
        </p:nvSpPr>
        <p:spPr>
          <a:xfrm>
            <a:off x="767868" y="2732087"/>
            <a:ext cx="1569412" cy="1539874"/>
          </a:xfrm>
          <a:custGeom>
            <a:avLst/>
            <a:gdLst>
              <a:gd name="connsiteX0" fmla="*/ 0 w 1569412"/>
              <a:gd name="connsiteY0" fmla="*/ 256651 h 1539874"/>
              <a:gd name="connsiteX1" fmla="*/ 256651 w 1569412"/>
              <a:gd name="connsiteY1" fmla="*/ 0 h 1539874"/>
              <a:gd name="connsiteX2" fmla="*/ 1312761 w 1569412"/>
              <a:gd name="connsiteY2" fmla="*/ 0 h 1539874"/>
              <a:gd name="connsiteX3" fmla="*/ 1569412 w 1569412"/>
              <a:gd name="connsiteY3" fmla="*/ 256651 h 1539874"/>
              <a:gd name="connsiteX4" fmla="*/ 1569412 w 1569412"/>
              <a:gd name="connsiteY4" fmla="*/ 1283223 h 1539874"/>
              <a:gd name="connsiteX5" fmla="*/ 1312761 w 1569412"/>
              <a:gd name="connsiteY5" fmla="*/ 1539874 h 1539874"/>
              <a:gd name="connsiteX6" fmla="*/ 256651 w 1569412"/>
              <a:gd name="connsiteY6" fmla="*/ 1539874 h 1539874"/>
              <a:gd name="connsiteX7" fmla="*/ 0 w 1569412"/>
              <a:gd name="connsiteY7" fmla="*/ 1283223 h 1539874"/>
              <a:gd name="connsiteX8" fmla="*/ 0 w 1569412"/>
              <a:gd name="connsiteY8" fmla="*/ 256651 h 153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9412" h="1539874">
                <a:moveTo>
                  <a:pt x="0" y="256651"/>
                </a:moveTo>
                <a:cubicBezTo>
                  <a:pt x="0" y="114907"/>
                  <a:pt x="114907" y="0"/>
                  <a:pt x="256651" y="0"/>
                </a:cubicBezTo>
                <a:lnTo>
                  <a:pt x="1312761" y="0"/>
                </a:lnTo>
                <a:cubicBezTo>
                  <a:pt x="1454505" y="0"/>
                  <a:pt x="1569412" y="114907"/>
                  <a:pt x="1569412" y="256651"/>
                </a:cubicBezTo>
                <a:lnTo>
                  <a:pt x="1569412" y="1283223"/>
                </a:lnTo>
                <a:cubicBezTo>
                  <a:pt x="1569412" y="1424967"/>
                  <a:pt x="1454505" y="1539874"/>
                  <a:pt x="1312761" y="1539874"/>
                </a:cubicBezTo>
                <a:lnTo>
                  <a:pt x="256651" y="1539874"/>
                </a:lnTo>
                <a:cubicBezTo>
                  <a:pt x="114907" y="1539874"/>
                  <a:pt x="0" y="1424967"/>
                  <a:pt x="0" y="1283223"/>
                </a:cubicBezTo>
                <a:lnTo>
                  <a:pt x="0" y="256651"/>
                </a:lnTo>
                <a:close/>
              </a:path>
            </a:pathLst>
          </a:custGeom>
          <a:solidFill>
            <a:srgbClr val="7C5A1E"/>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143750" tIns="109460" rIns="143750" bIns="109460" numCol="1" spcCol="1270" anchor="ctr" anchorCtr="0">
            <a:noAutofit/>
          </a:bodyPr>
          <a:lstStyle/>
          <a:p>
            <a:pPr lvl="0" algn="ctr" defTabSz="800100">
              <a:lnSpc>
                <a:spcPct val="90000"/>
              </a:lnSpc>
              <a:spcBef>
                <a:spcPct val="0"/>
              </a:spcBef>
              <a:spcAft>
                <a:spcPct val="35000"/>
              </a:spcAft>
            </a:pPr>
            <a:r>
              <a:rPr lang="en-US" sz="1600" kern="1200" dirty="0"/>
              <a:t>Consumer Discretionary</a:t>
            </a:r>
          </a:p>
        </p:txBody>
      </p:sp>
      <p:sp>
        <p:nvSpPr>
          <p:cNvPr id="18" name="Freeform 17"/>
          <p:cNvSpPr/>
          <p:nvPr/>
        </p:nvSpPr>
        <p:spPr>
          <a:xfrm>
            <a:off x="2337281" y="4425949"/>
            <a:ext cx="4800600" cy="1539874"/>
          </a:xfrm>
          <a:custGeom>
            <a:avLst/>
            <a:gdLst>
              <a:gd name="connsiteX0" fmla="*/ 0 w 4800600"/>
              <a:gd name="connsiteY0" fmla="*/ 192484 h 1539874"/>
              <a:gd name="connsiteX1" fmla="*/ 4030663 w 4800600"/>
              <a:gd name="connsiteY1" fmla="*/ 192484 h 1539874"/>
              <a:gd name="connsiteX2" fmla="*/ 4030663 w 4800600"/>
              <a:gd name="connsiteY2" fmla="*/ 0 h 1539874"/>
              <a:gd name="connsiteX3" fmla="*/ 4800600 w 4800600"/>
              <a:gd name="connsiteY3" fmla="*/ 769937 h 1539874"/>
              <a:gd name="connsiteX4" fmla="*/ 4030663 w 4800600"/>
              <a:gd name="connsiteY4" fmla="*/ 1539874 h 1539874"/>
              <a:gd name="connsiteX5" fmla="*/ 4030663 w 4800600"/>
              <a:gd name="connsiteY5" fmla="*/ 1347390 h 1539874"/>
              <a:gd name="connsiteX6" fmla="*/ 0 w 4800600"/>
              <a:gd name="connsiteY6" fmla="*/ 1347390 h 1539874"/>
              <a:gd name="connsiteX7" fmla="*/ 0 w 4800600"/>
              <a:gd name="connsiteY7" fmla="*/ 192484 h 153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800600" h="1539874">
                <a:moveTo>
                  <a:pt x="0" y="192484"/>
                </a:moveTo>
                <a:lnTo>
                  <a:pt x="4030663" y="192484"/>
                </a:lnTo>
                <a:lnTo>
                  <a:pt x="4030663" y="0"/>
                </a:lnTo>
                <a:lnTo>
                  <a:pt x="4800600" y="769937"/>
                </a:lnTo>
                <a:lnTo>
                  <a:pt x="4030663" y="1539874"/>
                </a:lnTo>
                <a:lnTo>
                  <a:pt x="4030663" y="1347390"/>
                </a:lnTo>
                <a:lnTo>
                  <a:pt x="0" y="1347390"/>
                </a:lnTo>
                <a:lnTo>
                  <a:pt x="0" y="192484"/>
                </a:lnTo>
                <a:close/>
              </a:path>
            </a:pathLst>
          </a:custGeom>
          <a:solidFill>
            <a:srgbClr val="F5E19C"/>
          </a:solidFill>
          <a:ln>
            <a:noFill/>
          </a:ln>
        </p:spPr>
        <p:style>
          <a:lnRef idx="2">
            <a:scrgbClr r="0" g="0" b="0"/>
          </a:lnRef>
          <a:fillRef idx="1">
            <a:schemeClr val="accent1">
              <a:alpha val="90000"/>
              <a:tint val="40000"/>
              <a:hueOff val="0"/>
              <a:satOff val="0"/>
              <a:lumOff val="0"/>
              <a:alphaOff val="0"/>
            </a:schemeClr>
          </a:fillRef>
          <a:effectRef idx="0">
            <a:schemeClr val="accent1">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620" tIns="200104" rIns="585073" bIns="200104" numCol="1" spcCol="1270" anchor="t" anchorCtr="0">
            <a:noAutofit/>
          </a:bodyPr>
          <a:lstStyle/>
          <a:p>
            <a:pPr marL="114300" lvl="1" indent="-114300" algn="l" defTabSz="533400">
              <a:lnSpc>
                <a:spcPct val="90000"/>
              </a:lnSpc>
              <a:spcBef>
                <a:spcPct val="0"/>
              </a:spcBef>
              <a:spcAft>
                <a:spcPct val="15000"/>
              </a:spcAft>
              <a:buChar char="••"/>
            </a:pPr>
            <a:endParaRPr lang="en-US" sz="1100" kern="1200" dirty="0"/>
          </a:p>
        </p:txBody>
      </p:sp>
      <p:sp>
        <p:nvSpPr>
          <p:cNvPr id="19" name="Freeform 18"/>
          <p:cNvSpPr/>
          <p:nvPr/>
        </p:nvSpPr>
        <p:spPr>
          <a:xfrm>
            <a:off x="767868" y="4425949"/>
            <a:ext cx="1569412" cy="1539874"/>
          </a:xfrm>
          <a:custGeom>
            <a:avLst/>
            <a:gdLst>
              <a:gd name="connsiteX0" fmla="*/ 0 w 1569412"/>
              <a:gd name="connsiteY0" fmla="*/ 256651 h 1539874"/>
              <a:gd name="connsiteX1" fmla="*/ 256651 w 1569412"/>
              <a:gd name="connsiteY1" fmla="*/ 0 h 1539874"/>
              <a:gd name="connsiteX2" fmla="*/ 1312761 w 1569412"/>
              <a:gd name="connsiteY2" fmla="*/ 0 h 1539874"/>
              <a:gd name="connsiteX3" fmla="*/ 1569412 w 1569412"/>
              <a:gd name="connsiteY3" fmla="*/ 256651 h 1539874"/>
              <a:gd name="connsiteX4" fmla="*/ 1569412 w 1569412"/>
              <a:gd name="connsiteY4" fmla="*/ 1283223 h 1539874"/>
              <a:gd name="connsiteX5" fmla="*/ 1312761 w 1569412"/>
              <a:gd name="connsiteY5" fmla="*/ 1539874 h 1539874"/>
              <a:gd name="connsiteX6" fmla="*/ 256651 w 1569412"/>
              <a:gd name="connsiteY6" fmla="*/ 1539874 h 1539874"/>
              <a:gd name="connsiteX7" fmla="*/ 0 w 1569412"/>
              <a:gd name="connsiteY7" fmla="*/ 1283223 h 1539874"/>
              <a:gd name="connsiteX8" fmla="*/ 0 w 1569412"/>
              <a:gd name="connsiteY8" fmla="*/ 256651 h 15398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69412" h="1539874">
                <a:moveTo>
                  <a:pt x="0" y="256651"/>
                </a:moveTo>
                <a:cubicBezTo>
                  <a:pt x="0" y="114907"/>
                  <a:pt x="114907" y="0"/>
                  <a:pt x="256651" y="0"/>
                </a:cubicBezTo>
                <a:lnTo>
                  <a:pt x="1312761" y="0"/>
                </a:lnTo>
                <a:cubicBezTo>
                  <a:pt x="1454505" y="0"/>
                  <a:pt x="1569412" y="114907"/>
                  <a:pt x="1569412" y="256651"/>
                </a:cubicBezTo>
                <a:lnTo>
                  <a:pt x="1569412" y="1283223"/>
                </a:lnTo>
                <a:cubicBezTo>
                  <a:pt x="1569412" y="1424967"/>
                  <a:pt x="1454505" y="1539874"/>
                  <a:pt x="1312761" y="1539874"/>
                </a:cubicBezTo>
                <a:lnTo>
                  <a:pt x="256651" y="1539874"/>
                </a:lnTo>
                <a:cubicBezTo>
                  <a:pt x="114907" y="1539874"/>
                  <a:pt x="0" y="1424967"/>
                  <a:pt x="0" y="1283223"/>
                </a:cubicBezTo>
                <a:lnTo>
                  <a:pt x="0" y="256651"/>
                </a:lnTo>
                <a:close/>
              </a:path>
            </a:pathLst>
          </a:custGeom>
          <a:solidFill>
            <a:srgbClr val="576433"/>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spcFirstLastPara="0" vert="horz" wrap="square" lIns="143750" tIns="109460" rIns="143750" bIns="109460" numCol="1" spcCol="1270" anchor="ctr" anchorCtr="0">
            <a:noAutofit/>
          </a:bodyPr>
          <a:lstStyle/>
          <a:p>
            <a:pPr lvl="0" algn="ctr" defTabSz="800100">
              <a:lnSpc>
                <a:spcPct val="90000"/>
              </a:lnSpc>
              <a:spcBef>
                <a:spcPct val="0"/>
              </a:spcBef>
              <a:spcAft>
                <a:spcPct val="35000"/>
              </a:spcAft>
            </a:pPr>
            <a:r>
              <a:rPr lang="en-US" sz="1600" kern="1200" dirty="0"/>
              <a:t>Cyclical /Others</a:t>
            </a:r>
          </a:p>
        </p:txBody>
      </p:sp>
      <p:sp>
        <p:nvSpPr>
          <p:cNvPr id="8" name="TextBox 7"/>
          <p:cNvSpPr txBox="1"/>
          <p:nvPr/>
        </p:nvSpPr>
        <p:spPr>
          <a:xfrm>
            <a:off x="1366787" y="6037622"/>
            <a:ext cx="7172426" cy="523220"/>
          </a:xfrm>
          <a:prstGeom prst="rect">
            <a:avLst/>
          </a:prstGeom>
          <a:noFill/>
        </p:spPr>
        <p:txBody>
          <a:bodyPr wrap="square" rtlCol="0">
            <a:spAutoFit/>
          </a:bodyPr>
          <a:lstStyle/>
          <a:p>
            <a:pPr algn="ctr"/>
            <a:r>
              <a:rPr lang="en-US" sz="1400" dirty="0">
                <a:solidFill>
                  <a:schemeClr val="tx1"/>
                </a:solidFill>
                <a:latin typeface="Calibri" pitchFamily="34" charset="0"/>
              </a:rPr>
              <a:t>The three bucket strategy with shifting allocation as per the market outlook help to further optimize the returns, However Consumables remains the core part of the portfolio.</a:t>
            </a:r>
          </a:p>
        </p:txBody>
      </p:sp>
      <p:sp>
        <p:nvSpPr>
          <p:cNvPr id="20" name="Rectangle 19"/>
          <p:cNvSpPr/>
          <p:nvPr/>
        </p:nvSpPr>
        <p:spPr>
          <a:xfrm>
            <a:off x="2390774" y="1403028"/>
            <a:ext cx="4953000" cy="902555"/>
          </a:xfrm>
          <a:prstGeom prst="rect">
            <a:avLst/>
          </a:prstGeom>
        </p:spPr>
        <p:txBody>
          <a:bodyPr>
            <a:spAutoFit/>
          </a:bodyPr>
          <a:lstStyle/>
          <a:p>
            <a:pPr marL="114300" lvl="1" indent="-114300" defTabSz="533400">
              <a:lnSpc>
                <a:spcPct val="90000"/>
              </a:lnSpc>
              <a:spcBef>
                <a:spcPct val="0"/>
              </a:spcBef>
              <a:spcAft>
                <a:spcPct val="15000"/>
              </a:spcAft>
              <a:buChar char="••"/>
            </a:pPr>
            <a:r>
              <a:rPr lang="en-US" sz="1300" dirty="0"/>
              <a:t>Staple and Healthcare</a:t>
            </a:r>
          </a:p>
          <a:p>
            <a:pPr marL="57150" lvl="1" indent="-57150" defTabSz="488950">
              <a:lnSpc>
                <a:spcPct val="90000"/>
              </a:lnSpc>
              <a:spcBef>
                <a:spcPct val="0"/>
              </a:spcBef>
              <a:spcAft>
                <a:spcPct val="15000"/>
              </a:spcAft>
              <a:buChar char="••"/>
            </a:pPr>
            <a:r>
              <a:rPr lang="en-US" sz="1300" dirty="0"/>
              <a:t> Companies Like Hindustan Unilever, Nestle, Britannia, Colgate, </a:t>
            </a:r>
          </a:p>
          <a:p>
            <a:pPr marL="0" lvl="1" defTabSz="488950">
              <a:lnSpc>
                <a:spcPct val="90000"/>
              </a:lnSpc>
              <a:spcBef>
                <a:spcPct val="0"/>
              </a:spcBef>
              <a:spcAft>
                <a:spcPct val="15000"/>
              </a:spcAft>
            </a:pPr>
            <a:r>
              <a:rPr lang="en-US" sz="1300" dirty="0"/>
              <a:t>   </a:t>
            </a:r>
            <a:r>
              <a:rPr lang="en-US" sz="1300" dirty="0" err="1"/>
              <a:t>Glaxo</a:t>
            </a:r>
            <a:r>
              <a:rPr lang="en-US" sz="1300" dirty="0"/>
              <a:t> Consumer etc. </a:t>
            </a:r>
          </a:p>
          <a:p>
            <a:pPr marL="57150" lvl="1" indent="-57150" defTabSz="488950">
              <a:lnSpc>
                <a:spcPct val="90000"/>
              </a:lnSpc>
              <a:spcBef>
                <a:spcPct val="0"/>
              </a:spcBef>
              <a:spcAft>
                <a:spcPct val="15000"/>
              </a:spcAft>
              <a:buChar char="••"/>
            </a:pPr>
            <a:r>
              <a:rPr lang="en-US" sz="1300" dirty="0"/>
              <a:t> Pfizer, Abbot lab, </a:t>
            </a:r>
            <a:r>
              <a:rPr lang="en-US" sz="1300" dirty="0" err="1"/>
              <a:t>Glaxo</a:t>
            </a:r>
            <a:r>
              <a:rPr lang="en-US" sz="1300" dirty="0"/>
              <a:t> </a:t>
            </a:r>
            <a:r>
              <a:rPr lang="en-US" sz="1300" dirty="0" err="1"/>
              <a:t>Pharma</a:t>
            </a:r>
            <a:r>
              <a:rPr lang="en-US" sz="1300" dirty="0"/>
              <a:t>, </a:t>
            </a:r>
            <a:r>
              <a:rPr lang="en-US" sz="1300" dirty="0" err="1"/>
              <a:t>Sanofi</a:t>
            </a:r>
            <a:r>
              <a:rPr lang="en-US" sz="1300" dirty="0"/>
              <a:t>, </a:t>
            </a:r>
            <a:r>
              <a:rPr lang="en-US" sz="1300" dirty="0" err="1"/>
              <a:t>Astrzenca</a:t>
            </a:r>
            <a:r>
              <a:rPr lang="en-US" sz="1300" dirty="0"/>
              <a:t>.</a:t>
            </a:r>
          </a:p>
        </p:txBody>
      </p:sp>
      <p:sp>
        <p:nvSpPr>
          <p:cNvPr id="21" name="Rectangle 20"/>
          <p:cNvSpPr/>
          <p:nvPr/>
        </p:nvSpPr>
        <p:spPr>
          <a:xfrm>
            <a:off x="2390774" y="2964380"/>
            <a:ext cx="4953000" cy="902555"/>
          </a:xfrm>
          <a:prstGeom prst="rect">
            <a:avLst/>
          </a:prstGeom>
        </p:spPr>
        <p:txBody>
          <a:bodyPr>
            <a:spAutoFit/>
          </a:bodyPr>
          <a:lstStyle/>
          <a:p>
            <a:pPr marL="57150" lvl="1" indent="-57150" defTabSz="488950">
              <a:lnSpc>
                <a:spcPct val="90000"/>
              </a:lnSpc>
              <a:spcBef>
                <a:spcPct val="0"/>
              </a:spcBef>
              <a:spcAft>
                <a:spcPct val="15000"/>
              </a:spcAft>
              <a:buChar char="••"/>
            </a:pPr>
            <a:endParaRPr lang="en-US" sz="1300" dirty="0"/>
          </a:p>
          <a:p>
            <a:pPr marL="114300" lvl="1" indent="-114300" defTabSz="533400">
              <a:lnSpc>
                <a:spcPct val="90000"/>
              </a:lnSpc>
              <a:spcBef>
                <a:spcPct val="0"/>
              </a:spcBef>
              <a:spcAft>
                <a:spcPct val="15000"/>
              </a:spcAft>
              <a:buChar char="••"/>
            </a:pPr>
            <a:r>
              <a:rPr lang="en-US" sz="1300" dirty="0"/>
              <a:t>Auto, Paint, Consumer Durables </a:t>
            </a:r>
            <a:r>
              <a:rPr lang="en-US" sz="1300" dirty="0" err="1"/>
              <a:t>etc</a:t>
            </a:r>
            <a:endParaRPr lang="en-US" sz="1300" dirty="0"/>
          </a:p>
          <a:p>
            <a:pPr marL="57150" lvl="1" indent="-57150" defTabSz="488950">
              <a:lnSpc>
                <a:spcPct val="90000"/>
              </a:lnSpc>
              <a:spcBef>
                <a:spcPct val="0"/>
              </a:spcBef>
              <a:spcAft>
                <a:spcPct val="15000"/>
              </a:spcAft>
              <a:buChar char="••"/>
            </a:pPr>
            <a:r>
              <a:rPr lang="en-US" sz="1300" dirty="0"/>
              <a:t> Maruti, </a:t>
            </a:r>
            <a:r>
              <a:rPr lang="en-US" sz="1300" dirty="0" err="1"/>
              <a:t>Wabco</a:t>
            </a:r>
            <a:r>
              <a:rPr lang="en-US" sz="1300" dirty="0"/>
              <a:t>, 3M India, Bata, </a:t>
            </a:r>
            <a:r>
              <a:rPr lang="en-US" sz="1300" dirty="0" err="1"/>
              <a:t>Whirpool</a:t>
            </a:r>
            <a:r>
              <a:rPr lang="en-US" sz="1300" dirty="0"/>
              <a:t>, Bosch, Johnson Hitachi,    </a:t>
            </a:r>
          </a:p>
          <a:p>
            <a:pPr marL="0" lvl="1" defTabSz="488950">
              <a:lnSpc>
                <a:spcPct val="90000"/>
              </a:lnSpc>
              <a:spcBef>
                <a:spcPct val="0"/>
              </a:spcBef>
              <a:spcAft>
                <a:spcPct val="15000"/>
              </a:spcAft>
            </a:pPr>
            <a:r>
              <a:rPr lang="en-US" sz="1300" dirty="0"/>
              <a:t>   Kansai </a:t>
            </a:r>
            <a:r>
              <a:rPr lang="en-US" sz="1300" dirty="0" err="1"/>
              <a:t>Nerloac</a:t>
            </a:r>
            <a:r>
              <a:rPr lang="en-US" sz="1300" dirty="0"/>
              <a:t>, </a:t>
            </a:r>
            <a:r>
              <a:rPr lang="en-US" sz="1300" dirty="0" err="1"/>
              <a:t>Akzo</a:t>
            </a:r>
            <a:r>
              <a:rPr lang="en-US" sz="1300" dirty="0"/>
              <a:t> Nobel, Castrol, Gulf oil Lubricant etc.</a:t>
            </a:r>
          </a:p>
        </p:txBody>
      </p:sp>
      <p:sp>
        <p:nvSpPr>
          <p:cNvPr id="22" name="Rectangle 21"/>
          <p:cNvSpPr/>
          <p:nvPr/>
        </p:nvSpPr>
        <p:spPr>
          <a:xfrm>
            <a:off x="2390775" y="4650305"/>
            <a:ext cx="4058152" cy="1082604"/>
          </a:xfrm>
          <a:prstGeom prst="rect">
            <a:avLst/>
          </a:prstGeom>
        </p:spPr>
        <p:txBody>
          <a:bodyPr wrap="square">
            <a:spAutoFit/>
          </a:bodyPr>
          <a:lstStyle/>
          <a:p>
            <a:pPr marL="114300" lvl="1" indent="-114300" defTabSz="533400">
              <a:lnSpc>
                <a:spcPct val="90000"/>
              </a:lnSpc>
              <a:spcBef>
                <a:spcPct val="0"/>
              </a:spcBef>
              <a:spcAft>
                <a:spcPct val="15000"/>
              </a:spcAft>
              <a:buChar char="••"/>
            </a:pPr>
            <a:r>
              <a:rPr lang="en-US" sz="1300" dirty="0"/>
              <a:t>Cement, Engineering, Electricals, Capital Goods, Metals, IT, Chemicals etc.</a:t>
            </a:r>
          </a:p>
          <a:p>
            <a:pPr marL="57150" lvl="1" indent="-57150" defTabSz="488950">
              <a:lnSpc>
                <a:spcPct val="90000"/>
              </a:lnSpc>
              <a:spcBef>
                <a:spcPct val="0"/>
              </a:spcBef>
              <a:spcAft>
                <a:spcPct val="15000"/>
              </a:spcAft>
              <a:buChar char="••"/>
            </a:pPr>
            <a:r>
              <a:rPr lang="en-US" sz="1300" dirty="0"/>
              <a:t> ACC, </a:t>
            </a:r>
            <a:r>
              <a:rPr lang="en-US" sz="1300" dirty="0" err="1"/>
              <a:t>Ambuja</a:t>
            </a:r>
            <a:r>
              <a:rPr lang="en-US" sz="1300" dirty="0"/>
              <a:t>, Heidelberg, </a:t>
            </a:r>
            <a:r>
              <a:rPr lang="en-US" sz="1300" dirty="0" err="1"/>
              <a:t>Simenes</a:t>
            </a:r>
            <a:r>
              <a:rPr lang="en-US" sz="1300" dirty="0"/>
              <a:t>, ABB, Honeywell ,   </a:t>
            </a:r>
          </a:p>
          <a:p>
            <a:pPr marL="0" lvl="1" defTabSz="488950">
              <a:lnSpc>
                <a:spcPct val="90000"/>
              </a:lnSpc>
              <a:spcBef>
                <a:spcPct val="0"/>
              </a:spcBef>
              <a:spcAft>
                <a:spcPct val="15000"/>
              </a:spcAft>
            </a:pPr>
            <a:r>
              <a:rPr lang="en-US" sz="1300" dirty="0"/>
              <a:t>   </a:t>
            </a:r>
            <a:r>
              <a:rPr lang="en-US" sz="1300" dirty="0" err="1"/>
              <a:t>Grindwell</a:t>
            </a:r>
            <a:r>
              <a:rPr lang="en-US" sz="1300" dirty="0"/>
              <a:t> Norton,  GMM </a:t>
            </a:r>
            <a:r>
              <a:rPr lang="en-US" sz="1300" dirty="0" err="1"/>
              <a:t>Pfaudler</a:t>
            </a:r>
            <a:r>
              <a:rPr lang="en-US" sz="1300" dirty="0"/>
              <a:t>, </a:t>
            </a:r>
            <a:r>
              <a:rPr lang="en-US" sz="1300" dirty="0" err="1"/>
              <a:t>Mphasis</a:t>
            </a:r>
            <a:r>
              <a:rPr lang="en-US" sz="1300" dirty="0"/>
              <a:t>, Bayer Crop,   </a:t>
            </a:r>
          </a:p>
          <a:p>
            <a:pPr marL="0" lvl="1" defTabSz="488950">
              <a:lnSpc>
                <a:spcPct val="90000"/>
              </a:lnSpc>
              <a:spcBef>
                <a:spcPct val="0"/>
              </a:spcBef>
              <a:spcAft>
                <a:spcPct val="15000"/>
              </a:spcAft>
            </a:pPr>
            <a:r>
              <a:rPr lang="en-US" sz="1300" dirty="0"/>
              <a:t>   BASF, Oracle Financial, </a:t>
            </a:r>
            <a:r>
              <a:rPr lang="en-US" sz="1300" dirty="0" err="1"/>
              <a:t>Crisil</a:t>
            </a:r>
            <a:r>
              <a:rPr lang="en-US" sz="1300" dirty="0"/>
              <a:t> , </a:t>
            </a:r>
            <a:r>
              <a:rPr lang="en-US" sz="1300" dirty="0" err="1"/>
              <a:t>Schaeffler</a:t>
            </a:r>
            <a:r>
              <a:rPr lang="en-US" sz="1300" dirty="0"/>
              <a:t>, SKF etc.</a:t>
            </a:r>
          </a:p>
        </p:txBody>
      </p:sp>
      <p:sp>
        <p:nvSpPr>
          <p:cNvPr id="23" name="Rectangular Callout 22"/>
          <p:cNvSpPr/>
          <p:nvPr/>
        </p:nvSpPr>
        <p:spPr>
          <a:xfrm>
            <a:off x="7457498" y="1276883"/>
            <a:ext cx="1856316" cy="718961"/>
          </a:xfrm>
          <a:prstGeom prst="wedgeRectCallout">
            <a:avLst>
              <a:gd name="adj1" fmla="val -67013"/>
              <a:gd name="adj2" fmla="val -2417"/>
            </a:avLst>
          </a:prstGeom>
          <a:noFill/>
          <a:ln>
            <a:solidFill>
              <a:srgbClr val="7C5A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p:cNvSpPr/>
          <p:nvPr/>
        </p:nvSpPr>
        <p:spPr>
          <a:xfrm>
            <a:off x="7499254" y="1330463"/>
            <a:ext cx="1790700" cy="646331"/>
          </a:xfrm>
          <a:prstGeom prst="rect">
            <a:avLst/>
          </a:prstGeom>
        </p:spPr>
        <p:txBody>
          <a:bodyPr wrap="square">
            <a:spAutoFit/>
          </a:bodyPr>
          <a:lstStyle/>
          <a:p>
            <a:pPr algn="ctr" defTabSz="457200" fontAlgn="base">
              <a:spcBef>
                <a:spcPct val="0"/>
              </a:spcBef>
              <a:spcAft>
                <a:spcPct val="0"/>
              </a:spcAft>
              <a:buClr>
                <a:srgbClr val="000000"/>
              </a:buClr>
              <a:buSzPct val="100000"/>
            </a:pPr>
            <a:r>
              <a:rPr lang="en-US" sz="1200" dirty="0">
                <a:latin typeface="Calibri" pitchFamily="34" charset="0"/>
              </a:rPr>
              <a:t>This  Bucket is Expected to show Steady and Nominal growth</a:t>
            </a:r>
          </a:p>
        </p:txBody>
      </p:sp>
      <p:sp>
        <p:nvSpPr>
          <p:cNvPr id="25" name="Rectangular Callout 24"/>
          <p:cNvSpPr/>
          <p:nvPr/>
        </p:nvSpPr>
        <p:spPr>
          <a:xfrm>
            <a:off x="7457498" y="2953283"/>
            <a:ext cx="1856316" cy="718961"/>
          </a:xfrm>
          <a:prstGeom prst="wedgeRectCallout">
            <a:avLst>
              <a:gd name="adj1" fmla="val -67013"/>
              <a:gd name="adj2" fmla="val -2417"/>
            </a:avLst>
          </a:prstGeom>
          <a:noFill/>
          <a:ln>
            <a:solidFill>
              <a:srgbClr val="7C5A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Rectangle 25"/>
          <p:cNvSpPr/>
          <p:nvPr/>
        </p:nvSpPr>
        <p:spPr>
          <a:xfrm>
            <a:off x="7499254" y="3006863"/>
            <a:ext cx="1790700" cy="646331"/>
          </a:xfrm>
          <a:prstGeom prst="rect">
            <a:avLst/>
          </a:prstGeom>
        </p:spPr>
        <p:txBody>
          <a:bodyPr wrap="square">
            <a:spAutoFit/>
          </a:bodyPr>
          <a:lstStyle/>
          <a:p>
            <a:pPr algn="ctr" defTabSz="457200" fontAlgn="base">
              <a:spcBef>
                <a:spcPct val="0"/>
              </a:spcBef>
              <a:spcAft>
                <a:spcPct val="0"/>
              </a:spcAft>
              <a:buClr>
                <a:srgbClr val="000000"/>
              </a:buClr>
              <a:buSzPct val="100000"/>
            </a:pPr>
            <a:r>
              <a:rPr lang="en-US" sz="1200" dirty="0">
                <a:latin typeface="Calibri" pitchFamily="34" charset="0"/>
              </a:rPr>
              <a:t>This Bucket Does Well with normal Economic Growth</a:t>
            </a:r>
          </a:p>
        </p:txBody>
      </p:sp>
      <p:sp>
        <p:nvSpPr>
          <p:cNvPr id="27" name="Rectangular Callout 26"/>
          <p:cNvSpPr/>
          <p:nvPr/>
        </p:nvSpPr>
        <p:spPr>
          <a:xfrm>
            <a:off x="7457498" y="4601108"/>
            <a:ext cx="1856316" cy="718961"/>
          </a:xfrm>
          <a:prstGeom prst="wedgeRectCallout">
            <a:avLst>
              <a:gd name="adj1" fmla="val -67013"/>
              <a:gd name="adj2" fmla="val -2417"/>
            </a:avLst>
          </a:prstGeom>
          <a:noFill/>
          <a:ln>
            <a:solidFill>
              <a:srgbClr val="7C5A1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Rectangle 27"/>
          <p:cNvSpPr/>
          <p:nvPr/>
        </p:nvSpPr>
        <p:spPr>
          <a:xfrm>
            <a:off x="7499254" y="4654688"/>
            <a:ext cx="1790700" cy="646331"/>
          </a:xfrm>
          <a:prstGeom prst="rect">
            <a:avLst/>
          </a:prstGeom>
        </p:spPr>
        <p:txBody>
          <a:bodyPr wrap="square">
            <a:spAutoFit/>
          </a:bodyPr>
          <a:lstStyle/>
          <a:p>
            <a:pPr algn="ctr" defTabSz="457200" fontAlgn="base">
              <a:spcBef>
                <a:spcPct val="0"/>
              </a:spcBef>
              <a:spcAft>
                <a:spcPct val="0"/>
              </a:spcAft>
              <a:buClr>
                <a:srgbClr val="000000"/>
              </a:buClr>
              <a:buSzPct val="100000"/>
            </a:pPr>
            <a:r>
              <a:rPr lang="en-US" sz="1200" dirty="0">
                <a:latin typeface="Calibri" pitchFamily="34" charset="0"/>
              </a:rPr>
              <a:t>This Bucket Does Well when economic growth is strong</a:t>
            </a:r>
          </a:p>
        </p:txBody>
      </p:sp>
    </p:spTree>
    <p:extLst>
      <p:ext uri="{BB962C8B-B14F-4D97-AF65-F5344CB8AC3E}">
        <p14:creationId xmlns:p14="http://schemas.microsoft.com/office/powerpoint/2010/main" val="20678557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p:cNvSpPr txBox="1">
            <a:spLocks/>
          </p:cNvSpPr>
          <p:nvPr/>
        </p:nvSpPr>
        <p:spPr>
          <a:xfrm>
            <a:off x="339295" y="282542"/>
            <a:ext cx="601388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kern="0" dirty="0">
                <a:solidFill>
                  <a:schemeClr val="bg1"/>
                </a:solidFill>
                <a:latin typeface="Calibri" pitchFamily="34" charset="0"/>
              </a:rPr>
              <a:t>Growth like </a:t>
            </a:r>
            <a:r>
              <a:rPr lang="en-US" sz="2200" b="1" kern="0" dirty="0" err="1">
                <a:solidFill>
                  <a:schemeClr val="bg1"/>
                </a:solidFill>
                <a:latin typeface="Calibri" pitchFamily="34" charset="0"/>
              </a:rPr>
              <a:t>Multicap</a:t>
            </a:r>
            <a:r>
              <a:rPr lang="en-US" sz="2200" b="1" kern="0" dirty="0">
                <a:solidFill>
                  <a:schemeClr val="bg1"/>
                </a:solidFill>
                <a:latin typeface="Calibri" pitchFamily="34" charset="0"/>
              </a:rPr>
              <a:t> but Quality like Large Cap</a:t>
            </a:r>
          </a:p>
        </p:txBody>
      </p:sp>
      <p:sp>
        <p:nvSpPr>
          <p:cNvPr id="4" name="TextBox 3"/>
          <p:cNvSpPr txBox="1"/>
          <p:nvPr/>
        </p:nvSpPr>
        <p:spPr>
          <a:xfrm>
            <a:off x="314324" y="1133476"/>
            <a:ext cx="9448801" cy="1569660"/>
          </a:xfrm>
          <a:prstGeom prst="rect">
            <a:avLst/>
          </a:prstGeom>
          <a:noFill/>
        </p:spPr>
        <p:txBody>
          <a:bodyPr wrap="square" rtlCol="0">
            <a:spAutoFit/>
          </a:bodyPr>
          <a:lstStyle/>
          <a:p>
            <a:r>
              <a:rPr lang="en-US" sz="1600" dirty="0">
                <a:solidFill>
                  <a:schemeClr val="tx1"/>
                </a:solidFill>
                <a:latin typeface="Calibri" pitchFamily="34" charset="0"/>
              </a:rPr>
              <a:t>•  MNC PMS is a </a:t>
            </a:r>
            <a:r>
              <a:rPr lang="en-US" sz="1600" dirty="0" err="1">
                <a:solidFill>
                  <a:schemeClr val="tx1"/>
                </a:solidFill>
                <a:latin typeface="Calibri" pitchFamily="34" charset="0"/>
              </a:rPr>
              <a:t>Multicap</a:t>
            </a:r>
            <a:r>
              <a:rPr lang="en-US" sz="1600" dirty="0">
                <a:solidFill>
                  <a:schemeClr val="tx1"/>
                </a:solidFill>
                <a:latin typeface="Calibri" pitchFamily="34" charset="0"/>
              </a:rPr>
              <a:t> Portfolio with all market capitalization. (large, Mid, Small)</a:t>
            </a:r>
          </a:p>
          <a:p>
            <a:r>
              <a:rPr lang="en-US" sz="1600" dirty="0">
                <a:latin typeface="Calibri" pitchFamily="34" charset="0"/>
              </a:rPr>
              <a:t>•  There </a:t>
            </a:r>
            <a:r>
              <a:rPr lang="en-US" sz="1600" dirty="0">
                <a:solidFill>
                  <a:schemeClr val="tx1"/>
                </a:solidFill>
                <a:latin typeface="Calibri" pitchFamily="34" charset="0"/>
              </a:rPr>
              <a:t>are many companies which by Indian Market Cap Definition are called as Midcap Companies  </a:t>
            </a:r>
          </a:p>
          <a:p>
            <a:r>
              <a:rPr lang="en-US" sz="1600" dirty="0">
                <a:latin typeface="Calibri" pitchFamily="34" charset="0"/>
              </a:rPr>
              <a:t>    </a:t>
            </a:r>
            <a:r>
              <a:rPr lang="en-US" sz="1600" dirty="0">
                <a:solidFill>
                  <a:schemeClr val="tx1"/>
                </a:solidFill>
                <a:latin typeface="Calibri" pitchFamily="34" charset="0"/>
              </a:rPr>
              <a:t>where as by Global Definition these are Large cap.</a:t>
            </a:r>
          </a:p>
          <a:p>
            <a:r>
              <a:rPr lang="en-US" sz="1600" dirty="0">
                <a:latin typeface="Calibri" pitchFamily="34" charset="0"/>
              </a:rPr>
              <a:t>• One </a:t>
            </a:r>
            <a:r>
              <a:rPr lang="en-US" sz="1600" dirty="0">
                <a:solidFill>
                  <a:schemeClr val="tx1"/>
                </a:solidFill>
                <a:latin typeface="Calibri" pitchFamily="34" charset="0"/>
              </a:rPr>
              <a:t>gets benefit of growth like Midcap Companies in India where as Quality of Large Cap. Few </a:t>
            </a:r>
            <a:r>
              <a:rPr lang="en-US" sz="1600" dirty="0" err="1">
                <a:solidFill>
                  <a:schemeClr val="tx1"/>
                </a:solidFill>
                <a:latin typeface="Calibri" pitchFamily="34" charset="0"/>
              </a:rPr>
              <a:t>Eg</a:t>
            </a:r>
            <a:r>
              <a:rPr lang="en-US" sz="1600" dirty="0">
                <a:solidFill>
                  <a:schemeClr val="tx1"/>
                </a:solidFill>
                <a:latin typeface="Calibri" pitchFamily="34" charset="0"/>
              </a:rPr>
              <a:t> given below</a:t>
            </a:r>
          </a:p>
          <a:p>
            <a:pPr>
              <a:buFont typeface="Wingdings" pitchFamily="2" charset="2"/>
              <a:buChar char="v"/>
            </a:pPr>
            <a:endParaRPr lang="en-US" sz="1600" dirty="0">
              <a:solidFill>
                <a:schemeClr val="tx1"/>
              </a:solidFill>
            </a:endParaRPr>
          </a:p>
          <a:p>
            <a:pPr>
              <a:buFont typeface="Wingdings" pitchFamily="2" charset="2"/>
              <a:buChar char="v"/>
            </a:pPr>
            <a:endParaRPr lang="en-US" sz="1600" dirty="0">
              <a:solidFill>
                <a:schemeClr val="tx1"/>
              </a:solidFill>
            </a:endParaRPr>
          </a:p>
        </p:txBody>
      </p:sp>
      <p:sp>
        <p:nvSpPr>
          <p:cNvPr id="7" name="Pie 6"/>
          <p:cNvSpPr/>
          <p:nvPr/>
        </p:nvSpPr>
        <p:spPr>
          <a:xfrm>
            <a:off x="625935" y="2533650"/>
            <a:ext cx="3682999" cy="3682999"/>
          </a:xfrm>
          <a:prstGeom prst="pie">
            <a:avLst>
              <a:gd name="adj1" fmla="val 5400000"/>
              <a:gd name="adj2" fmla="val 16200000"/>
            </a:avLst>
          </a:prstGeom>
          <a:solidFill>
            <a:srgbClr val="BF9D61"/>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a:lstStyle/>
          <a:p>
            <a:endParaRPr lang="en-US"/>
          </a:p>
        </p:txBody>
      </p:sp>
      <p:sp>
        <p:nvSpPr>
          <p:cNvPr id="8" name="Freeform 7"/>
          <p:cNvSpPr/>
          <p:nvPr/>
        </p:nvSpPr>
        <p:spPr>
          <a:xfrm>
            <a:off x="2457883" y="2533650"/>
            <a:ext cx="5940000" cy="3682999"/>
          </a:xfrm>
          <a:custGeom>
            <a:avLst/>
            <a:gdLst>
              <a:gd name="connsiteX0" fmla="*/ 0 w 6007100"/>
              <a:gd name="connsiteY0" fmla="*/ 0 h 3682999"/>
              <a:gd name="connsiteX1" fmla="*/ 6007100 w 6007100"/>
              <a:gd name="connsiteY1" fmla="*/ 0 h 3682999"/>
              <a:gd name="connsiteX2" fmla="*/ 6007100 w 6007100"/>
              <a:gd name="connsiteY2" fmla="*/ 3682999 h 3682999"/>
              <a:gd name="connsiteX3" fmla="*/ 0 w 6007100"/>
              <a:gd name="connsiteY3" fmla="*/ 3682999 h 3682999"/>
              <a:gd name="connsiteX4" fmla="*/ 0 w 6007100"/>
              <a:gd name="connsiteY4" fmla="*/ 0 h 36829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7100" h="3682999">
                <a:moveTo>
                  <a:pt x="0" y="0"/>
                </a:moveTo>
                <a:lnTo>
                  <a:pt x="6007100" y="0"/>
                </a:lnTo>
                <a:lnTo>
                  <a:pt x="6007100" y="3682999"/>
                </a:lnTo>
                <a:lnTo>
                  <a:pt x="0" y="3682999"/>
                </a:lnTo>
                <a:lnTo>
                  <a:pt x="0" y="0"/>
                </a:lnTo>
                <a:close/>
              </a:path>
            </a:pathLst>
          </a:custGeom>
          <a:ln>
            <a:solidFill>
              <a:srgbClr val="BF9D61"/>
            </a:solid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91440" rIns="3094990" bIns="2669537" numCol="1" spcCol="1270" anchor="ctr" anchorCtr="0">
            <a:noAutofit/>
          </a:bodyPr>
          <a:lstStyle/>
          <a:p>
            <a:pPr lvl="0" algn="l" defTabSz="1066800">
              <a:lnSpc>
                <a:spcPct val="90000"/>
              </a:lnSpc>
              <a:spcBef>
                <a:spcPct val="0"/>
              </a:spcBef>
              <a:spcAft>
                <a:spcPct val="35000"/>
              </a:spcAft>
            </a:pPr>
            <a:r>
              <a:rPr lang="en-US" sz="2400" kern="1200" dirty="0"/>
              <a:t>Pfizer</a:t>
            </a:r>
          </a:p>
        </p:txBody>
      </p:sp>
      <p:sp>
        <p:nvSpPr>
          <p:cNvPr id="9" name="Pie 8"/>
          <p:cNvSpPr/>
          <p:nvPr/>
        </p:nvSpPr>
        <p:spPr>
          <a:xfrm>
            <a:off x="1270462" y="3638552"/>
            <a:ext cx="2393947" cy="2393947"/>
          </a:xfrm>
          <a:prstGeom prst="pie">
            <a:avLst>
              <a:gd name="adj1" fmla="val 5400000"/>
              <a:gd name="adj2" fmla="val 16200000"/>
            </a:avLst>
          </a:prstGeom>
          <a:solidFill>
            <a:srgbClr val="7C5A1E"/>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a:lstStyle/>
          <a:p>
            <a:endParaRPr lang="en-US"/>
          </a:p>
        </p:txBody>
      </p:sp>
      <p:sp>
        <p:nvSpPr>
          <p:cNvPr id="10" name="Freeform 9"/>
          <p:cNvSpPr/>
          <p:nvPr/>
        </p:nvSpPr>
        <p:spPr>
          <a:xfrm>
            <a:off x="2457883" y="3638552"/>
            <a:ext cx="5940000" cy="2393947"/>
          </a:xfrm>
          <a:custGeom>
            <a:avLst/>
            <a:gdLst>
              <a:gd name="connsiteX0" fmla="*/ 0 w 6007100"/>
              <a:gd name="connsiteY0" fmla="*/ 0 h 2393947"/>
              <a:gd name="connsiteX1" fmla="*/ 6007100 w 6007100"/>
              <a:gd name="connsiteY1" fmla="*/ 0 h 2393947"/>
              <a:gd name="connsiteX2" fmla="*/ 6007100 w 6007100"/>
              <a:gd name="connsiteY2" fmla="*/ 2393947 h 2393947"/>
              <a:gd name="connsiteX3" fmla="*/ 0 w 6007100"/>
              <a:gd name="connsiteY3" fmla="*/ 2393947 h 2393947"/>
              <a:gd name="connsiteX4" fmla="*/ 0 w 6007100"/>
              <a:gd name="connsiteY4" fmla="*/ 0 h 239394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7100" h="2393947">
                <a:moveTo>
                  <a:pt x="0" y="0"/>
                </a:moveTo>
                <a:lnTo>
                  <a:pt x="6007100" y="0"/>
                </a:lnTo>
                <a:lnTo>
                  <a:pt x="6007100" y="2393947"/>
                </a:lnTo>
                <a:lnTo>
                  <a:pt x="0" y="2393947"/>
                </a:lnTo>
                <a:lnTo>
                  <a:pt x="0" y="0"/>
                </a:lnTo>
                <a:close/>
              </a:path>
            </a:pathLst>
          </a:custGeom>
          <a:ln>
            <a:solidFill>
              <a:srgbClr val="7C5A1E"/>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91440" rIns="3094990" bIns="1380489" numCol="1" spcCol="1270" anchor="ctr" anchorCtr="0">
            <a:noAutofit/>
          </a:bodyPr>
          <a:lstStyle/>
          <a:p>
            <a:pPr lvl="0" algn="l" defTabSz="1066800">
              <a:lnSpc>
                <a:spcPct val="90000"/>
              </a:lnSpc>
              <a:spcBef>
                <a:spcPct val="0"/>
              </a:spcBef>
              <a:spcAft>
                <a:spcPct val="35000"/>
              </a:spcAft>
            </a:pPr>
            <a:r>
              <a:rPr lang="en-US" sz="2400" kern="1200" dirty="0"/>
              <a:t>3 M India</a:t>
            </a:r>
          </a:p>
        </p:txBody>
      </p:sp>
      <p:sp>
        <p:nvSpPr>
          <p:cNvPr id="11" name="Pie 10"/>
          <p:cNvSpPr/>
          <p:nvPr/>
        </p:nvSpPr>
        <p:spPr>
          <a:xfrm>
            <a:off x="1914985" y="4743451"/>
            <a:ext cx="1104898" cy="1104898"/>
          </a:xfrm>
          <a:prstGeom prst="pie">
            <a:avLst>
              <a:gd name="adj1" fmla="val 5400000"/>
              <a:gd name="adj2" fmla="val 16200000"/>
            </a:avLst>
          </a:prstGeom>
          <a:solidFill>
            <a:srgbClr val="576433"/>
          </a:solidFill>
          <a:effectLst>
            <a:outerShdw blurRad="50800" dist="38100" dir="8100000" algn="tr" rotWithShape="0">
              <a:prstClr val="black">
                <a:alpha val="40000"/>
              </a:prstClr>
            </a:outerShdw>
          </a:effectLst>
        </p:spPr>
        <p:style>
          <a:lnRef idx="2">
            <a:schemeClr val="lt1">
              <a:hueOff val="0"/>
              <a:satOff val="0"/>
              <a:lumOff val="0"/>
              <a:alphaOff val="0"/>
            </a:schemeClr>
          </a:lnRef>
          <a:fillRef idx="1">
            <a:scrgbClr r="0" g="0" b="0"/>
          </a:fillRef>
          <a:effectRef idx="0">
            <a:scrgbClr r="0" g="0" b="0"/>
          </a:effectRef>
          <a:fontRef idx="minor">
            <a:schemeClr val="lt1"/>
          </a:fontRef>
        </p:style>
        <p:txBody>
          <a:bodyPr/>
          <a:lstStyle/>
          <a:p>
            <a:endParaRPr lang="en-US"/>
          </a:p>
        </p:txBody>
      </p:sp>
      <p:sp>
        <p:nvSpPr>
          <p:cNvPr id="12" name="Freeform 11"/>
          <p:cNvSpPr/>
          <p:nvPr/>
        </p:nvSpPr>
        <p:spPr>
          <a:xfrm>
            <a:off x="2457883" y="4743451"/>
            <a:ext cx="5940000" cy="1104898"/>
          </a:xfrm>
          <a:custGeom>
            <a:avLst/>
            <a:gdLst>
              <a:gd name="connsiteX0" fmla="*/ 0 w 6007100"/>
              <a:gd name="connsiteY0" fmla="*/ 0 h 1104898"/>
              <a:gd name="connsiteX1" fmla="*/ 6007100 w 6007100"/>
              <a:gd name="connsiteY1" fmla="*/ 0 h 1104898"/>
              <a:gd name="connsiteX2" fmla="*/ 6007100 w 6007100"/>
              <a:gd name="connsiteY2" fmla="*/ 1104898 h 1104898"/>
              <a:gd name="connsiteX3" fmla="*/ 0 w 6007100"/>
              <a:gd name="connsiteY3" fmla="*/ 1104898 h 1104898"/>
              <a:gd name="connsiteX4" fmla="*/ 0 w 6007100"/>
              <a:gd name="connsiteY4" fmla="*/ 0 h 1104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007100" h="1104898">
                <a:moveTo>
                  <a:pt x="0" y="0"/>
                </a:moveTo>
                <a:lnTo>
                  <a:pt x="6007100" y="0"/>
                </a:lnTo>
                <a:lnTo>
                  <a:pt x="6007100" y="1104898"/>
                </a:lnTo>
                <a:lnTo>
                  <a:pt x="0" y="1104898"/>
                </a:lnTo>
                <a:lnTo>
                  <a:pt x="0" y="0"/>
                </a:lnTo>
                <a:close/>
              </a:path>
            </a:pathLst>
          </a:custGeom>
          <a:ln>
            <a:solidFill>
              <a:srgbClr val="576433"/>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1440" tIns="91440" rIns="3094990" bIns="91440" numCol="1" spcCol="1270" anchor="ctr" anchorCtr="0">
            <a:noAutofit/>
          </a:bodyPr>
          <a:lstStyle/>
          <a:p>
            <a:pPr lvl="0" algn="l" defTabSz="1066800">
              <a:lnSpc>
                <a:spcPct val="90000"/>
              </a:lnSpc>
              <a:spcBef>
                <a:spcPct val="0"/>
              </a:spcBef>
              <a:spcAft>
                <a:spcPct val="35000"/>
              </a:spcAft>
            </a:pPr>
            <a:r>
              <a:rPr lang="en-US" sz="2400" kern="1200" dirty="0"/>
              <a:t>Bata India</a:t>
            </a:r>
          </a:p>
        </p:txBody>
      </p:sp>
      <p:sp>
        <p:nvSpPr>
          <p:cNvPr id="13" name="Freeform 12"/>
          <p:cNvSpPr/>
          <p:nvPr/>
        </p:nvSpPr>
        <p:spPr>
          <a:xfrm>
            <a:off x="4181478" y="2533650"/>
            <a:ext cx="5544463" cy="1104902"/>
          </a:xfrm>
          <a:custGeom>
            <a:avLst/>
            <a:gdLst>
              <a:gd name="connsiteX0" fmla="*/ 0 w 5544463"/>
              <a:gd name="connsiteY0" fmla="*/ 0 h 1104902"/>
              <a:gd name="connsiteX1" fmla="*/ 5544463 w 5544463"/>
              <a:gd name="connsiteY1" fmla="*/ 0 h 1104902"/>
              <a:gd name="connsiteX2" fmla="*/ 5544463 w 5544463"/>
              <a:gd name="connsiteY2" fmla="*/ 1104902 h 1104902"/>
              <a:gd name="connsiteX3" fmla="*/ 0 w 5544463"/>
              <a:gd name="connsiteY3" fmla="*/ 1104902 h 1104902"/>
              <a:gd name="connsiteX4" fmla="*/ 0 w 5544463"/>
              <a:gd name="connsiteY4" fmla="*/ 0 h 110490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544463" h="1104902">
                <a:moveTo>
                  <a:pt x="0" y="0"/>
                </a:moveTo>
                <a:lnTo>
                  <a:pt x="5544463" y="0"/>
                </a:lnTo>
                <a:lnTo>
                  <a:pt x="5544463" y="1104902"/>
                </a:lnTo>
                <a:lnTo>
                  <a:pt x="0" y="1104902"/>
                </a:lnTo>
                <a:lnTo>
                  <a:pt x="0" y="0"/>
                </a:lnTo>
                <a:close/>
              </a:path>
            </a:pathLst>
          </a:custGeom>
          <a:noFill/>
          <a:ln>
            <a:noFill/>
          </a:ln>
          <a:sp3d/>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Midcap in India</a:t>
            </a:r>
          </a:p>
          <a:p>
            <a:pPr marL="171450" lvl="1" indent="-171450" algn="l" defTabSz="800100">
              <a:lnSpc>
                <a:spcPct val="90000"/>
              </a:lnSpc>
              <a:spcBef>
                <a:spcPct val="0"/>
              </a:spcBef>
              <a:spcAft>
                <a:spcPct val="15000"/>
              </a:spcAft>
              <a:buChar char="••"/>
            </a:pPr>
            <a:r>
              <a:rPr lang="en-US" sz="1800" kern="1200" dirty="0"/>
              <a:t>Biggest </a:t>
            </a:r>
            <a:r>
              <a:rPr lang="en-US" sz="1800" kern="1200" dirty="0" err="1"/>
              <a:t>Pharma</a:t>
            </a:r>
            <a:r>
              <a:rPr lang="en-US" sz="1800" kern="1200" dirty="0"/>
              <a:t> Company in World</a:t>
            </a:r>
          </a:p>
        </p:txBody>
      </p:sp>
      <p:sp>
        <p:nvSpPr>
          <p:cNvPr id="14" name="Freeform 13"/>
          <p:cNvSpPr/>
          <p:nvPr/>
        </p:nvSpPr>
        <p:spPr>
          <a:xfrm>
            <a:off x="4159589" y="3638552"/>
            <a:ext cx="5626339" cy="1104898"/>
          </a:xfrm>
          <a:custGeom>
            <a:avLst/>
            <a:gdLst>
              <a:gd name="connsiteX0" fmla="*/ 0 w 5626339"/>
              <a:gd name="connsiteY0" fmla="*/ 0 h 1104898"/>
              <a:gd name="connsiteX1" fmla="*/ 5626339 w 5626339"/>
              <a:gd name="connsiteY1" fmla="*/ 0 h 1104898"/>
              <a:gd name="connsiteX2" fmla="*/ 5626339 w 5626339"/>
              <a:gd name="connsiteY2" fmla="*/ 1104898 h 1104898"/>
              <a:gd name="connsiteX3" fmla="*/ 0 w 5626339"/>
              <a:gd name="connsiteY3" fmla="*/ 1104898 h 1104898"/>
              <a:gd name="connsiteX4" fmla="*/ 0 w 5626339"/>
              <a:gd name="connsiteY4" fmla="*/ 0 h 1104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626339" h="1104898">
                <a:moveTo>
                  <a:pt x="0" y="0"/>
                </a:moveTo>
                <a:lnTo>
                  <a:pt x="5626339" y="0"/>
                </a:lnTo>
                <a:lnTo>
                  <a:pt x="5626339" y="1104898"/>
                </a:lnTo>
                <a:lnTo>
                  <a:pt x="0" y="1104898"/>
                </a:lnTo>
                <a:lnTo>
                  <a:pt x="0" y="0"/>
                </a:lnTo>
                <a:close/>
              </a:path>
            </a:pathLst>
          </a:custGeom>
          <a:noFill/>
          <a:ln>
            <a:noFill/>
          </a:ln>
          <a:sp3d/>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Midcap in India</a:t>
            </a:r>
          </a:p>
          <a:p>
            <a:pPr marL="171450" lvl="1" indent="-171450" algn="l" defTabSz="800100">
              <a:lnSpc>
                <a:spcPct val="90000"/>
              </a:lnSpc>
              <a:spcBef>
                <a:spcPct val="0"/>
              </a:spcBef>
              <a:spcAft>
                <a:spcPct val="15000"/>
              </a:spcAft>
              <a:buChar char="••"/>
            </a:pPr>
            <a:r>
              <a:rPr lang="en-US" sz="1800" kern="1200" dirty="0"/>
              <a:t>Part of </a:t>
            </a:r>
            <a:r>
              <a:rPr lang="en-US" sz="1800" kern="1200" dirty="0" err="1"/>
              <a:t>Dowjones</a:t>
            </a:r>
            <a:r>
              <a:rPr lang="en-US" sz="1800" kern="1200" dirty="0"/>
              <a:t> 30 index</a:t>
            </a:r>
          </a:p>
        </p:txBody>
      </p:sp>
      <p:sp>
        <p:nvSpPr>
          <p:cNvPr id="15" name="Freeform 14"/>
          <p:cNvSpPr/>
          <p:nvPr/>
        </p:nvSpPr>
        <p:spPr>
          <a:xfrm>
            <a:off x="4160629" y="4743451"/>
            <a:ext cx="5719510" cy="1104898"/>
          </a:xfrm>
          <a:custGeom>
            <a:avLst/>
            <a:gdLst>
              <a:gd name="connsiteX0" fmla="*/ 0 w 5719510"/>
              <a:gd name="connsiteY0" fmla="*/ 0 h 1104898"/>
              <a:gd name="connsiteX1" fmla="*/ 5719510 w 5719510"/>
              <a:gd name="connsiteY1" fmla="*/ 0 h 1104898"/>
              <a:gd name="connsiteX2" fmla="*/ 5719510 w 5719510"/>
              <a:gd name="connsiteY2" fmla="*/ 1104898 h 1104898"/>
              <a:gd name="connsiteX3" fmla="*/ 0 w 5719510"/>
              <a:gd name="connsiteY3" fmla="*/ 1104898 h 1104898"/>
              <a:gd name="connsiteX4" fmla="*/ 0 w 5719510"/>
              <a:gd name="connsiteY4" fmla="*/ 0 h 11048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719510" h="1104898">
                <a:moveTo>
                  <a:pt x="0" y="0"/>
                </a:moveTo>
                <a:lnTo>
                  <a:pt x="5719510" y="0"/>
                </a:lnTo>
                <a:lnTo>
                  <a:pt x="5719510" y="1104898"/>
                </a:lnTo>
                <a:lnTo>
                  <a:pt x="0" y="1104898"/>
                </a:lnTo>
                <a:lnTo>
                  <a:pt x="0" y="0"/>
                </a:lnTo>
                <a:close/>
              </a:path>
            </a:pathLst>
          </a:custGeom>
          <a:noFill/>
          <a:ln>
            <a:noFill/>
          </a:ln>
          <a:sp3d/>
        </p:spPr>
        <p:style>
          <a:lnRef idx="2">
            <a:scrgbClr r="0" g="0" b="0"/>
          </a:lnRef>
          <a:fillRef idx="1">
            <a:scrgbClr r="0" g="0" b="0"/>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247650" tIns="247650" rIns="247650" bIns="247650" numCol="1" spcCol="1270" anchor="ctr" anchorCtr="0">
            <a:noAutofit/>
          </a:bodyPr>
          <a:lstStyle/>
          <a:p>
            <a:pPr marL="171450" lvl="1" indent="-171450" algn="l" defTabSz="800100">
              <a:lnSpc>
                <a:spcPct val="90000"/>
              </a:lnSpc>
              <a:spcBef>
                <a:spcPct val="0"/>
              </a:spcBef>
              <a:spcAft>
                <a:spcPct val="15000"/>
              </a:spcAft>
              <a:buChar char="••"/>
            </a:pPr>
            <a:r>
              <a:rPr lang="en-US" sz="1800" kern="1200" dirty="0"/>
              <a:t>Midcap in India</a:t>
            </a:r>
          </a:p>
          <a:p>
            <a:pPr marL="171450" lvl="1" indent="-171450" algn="l" defTabSz="800100">
              <a:lnSpc>
                <a:spcPct val="90000"/>
              </a:lnSpc>
              <a:spcBef>
                <a:spcPct val="0"/>
              </a:spcBef>
              <a:spcAft>
                <a:spcPct val="15000"/>
              </a:spcAft>
              <a:buChar char="••"/>
            </a:pPr>
            <a:r>
              <a:rPr lang="en-US" sz="1800" kern="1200" dirty="0"/>
              <a:t>125-year-old Company operates in </a:t>
            </a:r>
          </a:p>
          <a:p>
            <a:pPr marL="0" lvl="1" algn="l" defTabSz="800100">
              <a:lnSpc>
                <a:spcPct val="90000"/>
              </a:lnSpc>
              <a:spcBef>
                <a:spcPct val="0"/>
              </a:spcBef>
              <a:spcAft>
                <a:spcPct val="15000"/>
              </a:spcAft>
            </a:pPr>
            <a:r>
              <a:rPr lang="en-US" dirty="0"/>
              <a:t>    </a:t>
            </a:r>
            <a:r>
              <a:rPr lang="en-US" sz="1800" kern="1200" dirty="0"/>
              <a:t>70 Countries</a:t>
            </a:r>
          </a:p>
        </p:txBody>
      </p:sp>
    </p:spTree>
    <p:extLst>
      <p:ext uri="{BB962C8B-B14F-4D97-AF65-F5344CB8AC3E}">
        <p14:creationId xmlns:p14="http://schemas.microsoft.com/office/powerpoint/2010/main" val="6475728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4554284" y="1053896"/>
            <a:ext cx="4773245" cy="3454300"/>
          </a:xfrm>
          <a:prstGeom prst="rect">
            <a:avLst/>
          </a:prstGeom>
        </p:spPr>
      </p:pic>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kern="0" dirty="0">
                <a:solidFill>
                  <a:schemeClr val="bg1"/>
                </a:solidFill>
                <a:latin typeface="Calibri" pitchFamily="34" charset="0"/>
              </a:rPr>
              <a:t>Success Stories  - Abbott India</a:t>
            </a:r>
          </a:p>
        </p:txBody>
      </p:sp>
      <p:sp>
        <p:nvSpPr>
          <p:cNvPr id="13" name="Rectangle 12"/>
          <p:cNvSpPr/>
          <p:nvPr/>
        </p:nvSpPr>
        <p:spPr>
          <a:xfrm>
            <a:off x="295579" y="1734400"/>
            <a:ext cx="3562046" cy="4278094"/>
          </a:xfrm>
          <a:prstGeom prst="rect">
            <a:avLst/>
          </a:prstGeom>
        </p:spPr>
        <p:txBody>
          <a:bodyPr wrap="square">
            <a:spAutoFit/>
          </a:bodyPr>
          <a:lstStyle/>
          <a:p>
            <a:pPr marL="285750" indent="-285750">
              <a:buFont typeface="Arial" panose="020B0604020202020204" pitchFamily="34" charset="0"/>
              <a:buChar char="•"/>
            </a:pPr>
            <a:r>
              <a:rPr lang="en-US" sz="1600" dirty="0"/>
              <a:t>Strong Parentage : Abbott Laboratories USA</a:t>
            </a:r>
          </a:p>
          <a:p>
            <a:endParaRPr lang="en-US" sz="1600" dirty="0"/>
          </a:p>
          <a:p>
            <a:pPr marL="285750" indent="-285750">
              <a:buFont typeface="Arial" panose="020B0604020202020204" pitchFamily="34" charset="0"/>
              <a:buChar char="•"/>
            </a:pPr>
            <a:r>
              <a:rPr lang="en-US" sz="1600" dirty="0"/>
              <a:t>Offering high-quality trusted medicines in multiple therapeutic categories such as women's health, gastroenterology, cardiology, metabolic disorders and primary care.</a:t>
            </a:r>
          </a:p>
          <a:p>
            <a:endParaRPr lang="en-US" sz="1600" dirty="0"/>
          </a:p>
          <a:p>
            <a:pPr marL="285750" indent="-285750">
              <a:buFont typeface="Arial" panose="020B0604020202020204" pitchFamily="34" charset="0"/>
              <a:buChar char="•"/>
            </a:pPr>
            <a:r>
              <a:rPr lang="en-US" sz="1600" dirty="0"/>
              <a:t>Key Brands : </a:t>
            </a:r>
            <a:r>
              <a:rPr lang="en-US" sz="1600" dirty="0" err="1"/>
              <a:t>Duphaston</a:t>
            </a:r>
            <a:r>
              <a:rPr lang="en-US" sz="1600" dirty="0"/>
              <a:t>, </a:t>
            </a:r>
            <a:r>
              <a:rPr lang="en-US" sz="1600" dirty="0" err="1"/>
              <a:t>Thyronorm</a:t>
            </a:r>
            <a:r>
              <a:rPr lang="en-US" sz="1600" dirty="0"/>
              <a:t>, </a:t>
            </a:r>
            <a:r>
              <a:rPr lang="en-US" sz="1600" dirty="0" err="1"/>
              <a:t>Udiliv</a:t>
            </a:r>
            <a:r>
              <a:rPr lang="en-US" sz="1600" dirty="0"/>
              <a:t>, </a:t>
            </a:r>
            <a:r>
              <a:rPr lang="en-US" sz="1600" dirty="0" err="1"/>
              <a:t>Digene</a:t>
            </a:r>
            <a:r>
              <a:rPr lang="en-US" sz="1600" dirty="0"/>
              <a:t>, </a:t>
            </a:r>
            <a:r>
              <a:rPr lang="en-US" sz="1600" dirty="0" err="1"/>
              <a:t>Cremaffin</a:t>
            </a:r>
            <a:r>
              <a:rPr lang="en-US" sz="1600" dirty="0"/>
              <a:t>, </a:t>
            </a:r>
            <a:r>
              <a:rPr lang="en-US" sz="1600" dirty="0" err="1"/>
              <a:t>Duphalac</a:t>
            </a:r>
            <a:endParaRPr lang="en-US" sz="1600" dirty="0"/>
          </a:p>
          <a:p>
            <a:endParaRPr lang="en-US" sz="1600" dirty="0"/>
          </a:p>
          <a:p>
            <a:pPr marL="285750" indent="-285750">
              <a:buFont typeface="Arial" panose="020B0604020202020204" pitchFamily="34" charset="0"/>
              <a:buChar char="•"/>
            </a:pPr>
            <a:r>
              <a:rPr lang="en-US" sz="1600" dirty="0"/>
              <a:t>Balance Sheet Strength:  Zero Debt, Positive Cash Flow and ROE Maintained above 20% over last 5 years</a:t>
            </a:r>
          </a:p>
        </p:txBody>
      </p:sp>
      <p:sp>
        <p:nvSpPr>
          <p:cNvPr id="15" name="TextBox 14"/>
          <p:cNvSpPr txBox="1"/>
          <p:nvPr/>
        </p:nvSpPr>
        <p:spPr>
          <a:xfrm>
            <a:off x="339295" y="1171693"/>
            <a:ext cx="1531188"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Abbott India</a:t>
            </a:r>
          </a:p>
        </p:txBody>
      </p:sp>
      <p:sp>
        <p:nvSpPr>
          <p:cNvPr id="17" name="Oval 16"/>
          <p:cNvSpPr/>
          <p:nvPr/>
        </p:nvSpPr>
        <p:spPr bwMode="auto">
          <a:xfrm>
            <a:off x="6219086" y="3131970"/>
            <a:ext cx="235400" cy="174631"/>
          </a:xfrm>
          <a:prstGeom prst="ellipse">
            <a:avLst/>
          </a:prstGeom>
          <a:solidFill>
            <a:schemeClr val="accent2">
              <a:lumMod val="60000"/>
              <a:lumOff val="4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8" name="Oval 17"/>
          <p:cNvSpPr/>
          <p:nvPr/>
        </p:nvSpPr>
        <p:spPr bwMode="auto">
          <a:xfrm>
            <a:off x="7899249" y="2022345"/>
            <a:ext cx="235400" cy="174631"/>
          </a:xfrm>
          <a:prstGeom prst="ellipse">
            <a:avLst/>
          </a:prstGeom>
          <a:solidFill>
            <a:schemeClr val="accent6">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9" name="TextBox 18"/>
          <p:cNvSpPr txBox="1"/>
          <p:nvPr/>
        </p:nvSpPr>
        <p:spPr>
          <a:xfrm>
            <a:off x="6207431" y="3306601"/>
            <a:ext cx="1213860" cy="307777"/>
          </a:xfrm>
          <a:prstGeom prst="rect">
            <a:avLst/>
          </a:prstGeom>
          <a:noFill/>
        </p:spPr>
        <p:txBody>
          <a:bodyPr wrap="square" rtlCol="0">
            <a:spAutoFit/>
          </a:bodyPr>
          <a:lstStyle/>
          <a:p>
            <a:r>
              <a:rPr lang="en-US" sz="1400" dirty="0">
                <a:solidFill>
                  <a:schemeClr val="tx1"/>
                </a:solidFill>
              </a:rPr>
              <a:t>Initial buy</a:t>
            </a:r>
          </a:p>
        </p:txBody>
      </p:sp>
      <p:sp>
        <p:nvSpPr>
          <p:cNvPr id="20" name="TextBox 19"/>
          <p:cNvSpPr txBox="1"/>
          <p:nvPr/>
        </p:nvSpPr>
        <p:spPr>
          <a:xfrm>
            <a:off x="7676451" y="1734400"/>
            <a:ext cx="1651078" cy="307777"/>
          </a:xfrm>
          <a:prstGeom prst="rect">
            <a:avLst/>
          </a:prstGeom>
          <a:noFill/>
        </p:spPr>
        <p:txBody>
          <a:bodyPr wrap="square" rtlCol="0">
            <a:spAutoFit/>
          </a:bodyPr>
          <a:lstStyle/>
          <a:p>
            <a:r>
              <a:rPr lang="en-US" sz="1400" dirty="0">
                <a:solidFill>
                  <a:schemeClr val="tx1"/>
                </a:solidFill>
              </a:rPr>
              <a:t>Partial Profit Book</a:t>
            </a:r>
          </a:p>
        </p:txBody>
      </p:sp>
      <p:sp>
        <p:nvSpPr>
          <p:cNvPr id="22" name="Rectangle 21"/>
          <p:cNvSpPr/>
          <p:nvPr/>
        </p:nvSpPr>
        <p:spPr>
          <a:xfrm>
            <a:off x="4091680" y="4472017"/>
            <a:ext cx="5235849" cy="1815882"/>
          </a:xfrm>
          <a:prstGeom prst="rect">
            <a:avLst/>
          </a:prstGeom>
        </p:spPr>
        <p:txBody>
          <a:bodyPr wrap="square">
            <a:spAutoFit/>
          </a:bodyPr>
          <a:lstStyle/>
          <a:p>
            <a:pPr marL="285750" indent="-285750">
              <a:buFont typeface="Arial" panose="020B0604020202020204" pitchFamily="34" charset="0"/>
              <a:buChar char="•"/>
            </a:pPr>
            <a:r>
              <a:rPr lang="en-US" sz="1400" dirty="0"/>
              <a:t>Focus strategy </a:t>
            </a:r>
          </a:p>
          <a:p>
            <a:r>
              <a:rPr lang="en-US" sz="1400" dirty="0"/>
              <a:t>      1) to accelerate key brands </a:t>
            </a:r>
          </a:p>
          <a:p>
            <a:r>
              <a:rPr lang="en-US" sz="1400" dirty="0"/>
              <a:t>      2) Drive therapy leadership </a:t>
            </a:r>
          </a:p>
          <a:p>
            <a:r>
              <a:rPr lang="en-US" sz="1400" dirty="0"/>
              <a:t>      3) Strengthen Multi-channel and insight driven marketing     </a:t>
            </a:r>
          </a:p>
          <a:p>
            <a:r>
              <a:rPr lang="en-US" sz="1400" dirty="0"/>
              <a:t>      4) Identify new product opportunity </a:t>
            </a:r>
          </a:p>
          <a:p>
            <a:r>
              <a:rPr lang="en-US" sz="1400" dirty="0"/>
              <a:t>      5) Focus on talent development and engagement</a:t>
            </a:r>
          </a:p>
          <a:p>
            <a:r>
              <a:rPr lang="en-US" sz="1400" dirty="0"/>
              <a:t>      6) 100+ products Launch in last 10 years and  more     </a:t>
            </a:r>
          </a:p>
          <a:p>
            <a:r>
              <a:rPr lang="en-US" sz="1400" dirty="0"/>
              <a:t>          launches in coming years. </a:t>
            </a:r>
          </a:p>
        </p:txBody>
      </p:sp>
    </p:spTree>
    <p:extLst>
      <p:ext uri="{BB962C8B-B14F-4D97-AF65-F5344CB8AC3E}">
        <p14:creationId xmlns:p14="http://schemas.microsoft.com/office/powerpoint/2010/main" val="353054606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kern="0" dirty="0">
                <a:solidFill>
                  <a:schemeClr val="bg1"/>
                </a:solidFill>
                <a:latin typeface="Calibri" pitchFamily="34" charset="0"/>
              </a:rPr>
              <a:t>Success Stories  - GMM </a:t>
            </a:r>
            <a:r>
              <a:rPr lang="en-US" sz="2200" b="1" kern="0" dirty="0" err="1">
                <a:solidFill>
                  <a:schemeClr val="bg1"/>
                </a:solidFill>
                <a:latin typeface="Calibri" pitchFamily="34" charset="0"/>
              </a:rPr>
              <a:t>Pfaudler</a:t>
            </a:r>
            <a:endParaRPr lang="en-US" sz="2200" b="1" kern="0" dirty="0">
              <a:solidFill>
                <a:schemeClr val="bg1"/>
              </a:solidFill>
              <a:latin typeface="Calibri" pitchFamily="34" charset="0"/>
            </a:endParaRPr>
          </a:p>
        </p:txBody>
      </p:sp>
      <p:sp>
        <p:nvSpPr>
          <p:cNvPr id="3" name="Rectangle 2"/>
          <p:cNvSpPr/>
          <p:nvPr/>
        </p:nvSpPr>
        <p:spPr>
          <a:xfrm>
            <a:off x="295579" y="1734400"/>
            <a:ext cx="3562046" cy="4524315"/>
          </a:xfrm>
          <a:prstGeom prst="rect">
            <a:avLst/>
          </a:prstGeom>
        </p:spPr>
        <p:txBody>
          <a:bodyPr wrap="square">
            <a:spAutoFit/>
          </a:bodyPr>
          <a:lstStyle/>
          <a:p>
            <a:pPr marL="285750" indent="-285750">
              <a:buFont typeface="Arial" panose="020B0604020202020204" pitchFamily="34" charset="0"/>
              <a:buChar char="•"/>
            </a:pPr>
            <a:r>
              <a:rPr lang="en-US" sz="1600" dirty="0"/>
              <a:t>Foreign Promoter: </a:t>
            </a:r>
            <a:r>
              <a:rPr lang="en-US" sz="1600" dirty="0" err="1"/>
              <a:t>Pfaudler</a:t>
            </a:r>
            <a:r>
              <a:rPr lang="en-US" sz="1600" dirty="0"/>
              <a:t> Inc.</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A leading supplier of glass lined based equipment  (reactors, storage tanks) in India, commanding &gt; 50% domestic market share, finding critical application in the chemical &amp; pharmaceutical  industries. </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Benefit from Domestic Chemical, </a:t>
            </a:r>
            <a:r>
              <a:rPr lang="en-US" sz="1600" dirty="0" err="1"/>
              <a:t>Pharma</a:t>
            </a:r>
            <a:r>
              <a:rPr lang="en-US" sz="1600" dirty="0"/>
              <a:t> and Agrochemical capacity addition post Shut down of industries in China.</a:t>
            </a:r>
          </a:p>
          <a:p>
            <a:pPr marL="285750" indent="-285750">
              <a:buFont typeface="Arial" panose="020B0604020202020204" pitchFamily="34" charset="0"/>
              <a:buChar char="•"/>
            </a:pPr>
            <a:endParaRPr lang="en-US" sz="1600" dirty="0"/>
          </a:p>
          <a:p>
            <a:pPr marL="285750" indent="-285750">
              <a:buFont typeface="Arial" panose="020B0604020202020204" pitchFamily="34" charset="0"/>
              <a:buChar char="•"/>
            </a:pPr>
            <a:r>
              <a:rPr lang="en-US" sz="1600" dirty="0"/>
              <a:t>Balance Sheet Strength:  Zero Debt, Positive Cash Flow and ROE Maintained above 20% over last 5 years.</a:t>
            </a:r>
          </a:p>
        </p:txBody>
      </p:sp>
      <p:sp>
        <p:nvSpPr>
          <p:cNvPr id="4" name="Rectangle 3"/>
          <p:cNvSpPr/>
          <p:nvPr/>
        </p:nvSpPr>
        <p:spPr>
          <a:xfrm>
            <a:off x="4091680" y="4563020"/>
            <a:ext cx="5235849" cy="1815882"/>
          </a:xfrm>
          <a:prstGeom prst="rect">
            <a:avLst/>
          </a:prstGeom>
        </p:spPr>
        <p:txBody>
          <a:bodyPr wrap="square">
            <a:spAutoFit/>
          </a:bodyPr>
          <a:lstStyle/>
          <a:p>
            <a:pPr marL="285750" indent="-285750">
              <a:buFont typeface="Arial" panose="020B0604020202020204" pitchFamily="34" charset="0"/>
              <a:buChar char="•"/>
            </a:pPr>
            <a:r>
              <a:rPr lang="en-US" sz="1400" dirty="0"/>
              <a:t>Focus strategy  </a:t>
            </a:r>
          </a:p>
          <a:p>
            <a:r>
              <a:rPr lang="en-US" sz="1400" dirty="0"/>
              <a:t>      1) to accelerate key brands </a:t>
            </a:r>
          </a:p>
          <a:p>
            <a:r>
              <a:rPr lang="en-US" sz="1400" dirty="0"/>
              <a:t>      2) Drive therapy leadership</a:t>
            </a:r>
          </a:p>
          <a:p>
            <a:r>
              <a:rPr lang="en-US" sz="1400" dirty="0"/>
              <a:t>      3) Strengthen Multi-channel and insight driven marketing   </a:t>
            </a:r>
          </a:p>
          <a:p>
            <a:r>
              <a:rPr lang="en-US" sz="1400" dirty="0"/>
              <a:t>      4) Identify new product opportunity </a:t>
            </a:r>
          </a:p>
          <a:p>
            <a:r>
              <a:rPr lang="en-US" sz="1400" dirty="0"/>
              <a:t>      5) Focus on talent development and engagement</a:t>
            </a:r>
          </a:p>
          <a:p>
            <a:r>
              <a:rPr lang="en-US" sz="1400" dirty="0"/>
              <a:t>      6) 100+ products Launch in last 10 years and  more </a:t>
            </a:r>
          </a:p>
          <a:p>
            <a:r>
              <a:rPr lang="en-US" sz="1400" dirty="0"/>
              <a:t>          launches in coming years. </a:t>
            </a:r>
          </a:p>
        </p:txBody>
      </p:sp>
      <p:sp>
        <p:nvSpPr>
          <p:cNvPr id="5" name="TextBox 4"/>
          <p:cNvSpPr txBox="1"/>
          <p:nvPr/>
        </p:nvSpPr>
        <p:spPr>
          <a:xfrm>
            <a:off x="339295" y="1171693"/>
            <a:ext cx="1736373" cy="369332"/>
          </a:xfrm>
          <a:prstGeom prst="rect">
            <a:avLst/>
          </a:prstGeom>
          <a:noFill/>
        </p:spPr>
        <p:txBody>
          <a:bodyPr wrap="none" rtlCol="0">
            <a:spAutoFit/>
          </a:bodyPr>
          <a:lstStyle/>
          <a:p>
            <a:r>
              <a:rPr lang="en-US" b="1" dirty="0">
                <a:latin typeface="Arial" panose="020B0604020202020204" pitchFamily="34" charset="0"/>
                <a:cs typeface="Arial" panose="020B0604020202020204" pitchFamily="34" charset="0"/>
              </a:rPr>
              <a:t>GMM </a:t>
            </a:r>
            <a:r>
              <a:rPr lang="en-US" b="1" dirty="0" err="1">
                <a:latin typeface="Arial" panose="020B0604020202020204" pitchFamily="34" charset="0"/>
                <a:cs typeface="Arial" panose="020B0604020202020204" pitchFamily="34" charset="0"/>
              </a:rPr>
              <a:t>Pfaudler</a:t>
            </a:r>
            <a:endParaRPr lang="en-US" b="1" dirty="0">
              <a:latin typeface="Arial" panose="020B0604020202020204" pitchFamily="34" charset="0"/>
              <a:cs typeface="Arial" panose="020B0604020202020204" pitchFamily="34" charset="0"/>
            </a:endParaRPr>
          </a:p>
        </p:txBody>
      </p:sp>
      <p:sp>
        <p:nvSpPr>
          <p:cNvPr id="7" name="Oval 6"/>
          <p:cNvSpPr/>
          <p:nvPr/>
        </p:nvSpPr>
        <p:spPr bwMode="auto">
          <a:xfrm>
            <a:off x="5960997" y="3340844"/>
            <a:ext cx="235400" cy="174631"/>
          </a:xfrm>
          <a:prstGeom prst="ellipse">
            <a:avLst/>
          </a:prstGeom>
          <a:solidFill>
            <a:schemeClr val="accent2">
              <a:lumMod val="60000"/>
              <a:lumOff val="4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8" name="TextBox 7"/>
          <p:cNvSpPr txBox="1"/>
          <p:nvPr/>
        </p:nvSpPr>
        <p:spPr>
          <a:xfrm>
            <a:off x="5873637" y="3515475"/>
            <a:ext cx="1331560" cy="307777"/>
          </a:xfrm>
          <a:prstGeom prst="rect">
            <a:avLst/>
          </a:prstGeom>
          <a:noFill/>
        </p:spPr>
        <p:txBody>
          <a:bodyPr wrap="square" rtlCol="0">
            <a:spAutoFit/>
          </a:bodyPr>
          <a:lstStyle/>
          <a:p>
            <a:r>
              <a:rPr lang="en-US" sz="1400" dirty="0">
                <a:solidFill>
                  <a:schemeClr val="tx1"/>
                </a:solidFill>
              </a:rPr>
              <a:t>Initial buy</a:t>
            </a:r>
          </a:p>
        </p:txBody>
      </p:sp>
      <p:sp>
        <p:nvSpPr>
          <p:cNvPr id="9" name="Oval 8"/>
          <p:cNvSpPr/>
          <p:nvPr/>
        </p:nvSpPr>
        <p:spPr bwMode="auto">
          <a:xfrm>
            <a:off x="6361047" y="3340844"/>
            <a:ext cx="235400" cy="174631"/>
          </a:xfrm>
          <a:prstGeom prst="ellipse">
            <a:avLst/>
          </a:prstGeom>
          <a:solidFill>
            <a:schemeClr val="accent2">
              <a:lumMod val="60000"/>
              <a:lumOff val="4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0" name="Oval 9"/>
          <p:cNvSpPr/>
          <p:nvPr/>
        </p:nvSpPr>
        <p:spPr bwMode="auto">
          <a:xfrm>
            <a:off x="8487897" y="2074332"/>
            <a:ext cx="235400" cy="174631"/>
          </a:xfrm>
          <a:prstGeom prst="ellipse">
            <a:avLst/>
          </a:prstGeom>
          <a:solidFill>
            <a:schemeClr val="accent6">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1" name="TextBox 10"/>
          <p:cNvSpPr txBox="1"/>
          <p:nvPr/>
        </p:nvSpPr>
        <p:spPr>
          <a:xfrm>
            <a:off x="7780057" y="1678100"/>
            <a:ext cx="1651078" cy="307777"/>
          </a:xfrm>
          <a:prstGeom prst="rect">
            <a:avLst/>
          </a:prstGeom>
          <a:noFill/>
        </p:spPr>
        <p:txBody>
          <a:bodyPr wrap="square" rtlCol="0">
            <a:spAutoFit/>
          </a:bodyPr>
          <a:lstStyle/>
          <a:p>
            <a:r>
              <a:rPr lang="en-US" sz="1400" dirty="0">
                <a:solidFill>
                  <a:schemeClr val="tx1"/>
                </a:solidFill>
              </a:rPr>
              <a:t>Full Profit Book</a:t>
            </a:r>
          </a:p>
        </p:txBody>
      </p:sp>
      <p:sp>
        <p:nvSpPr>
          <p:cNvPr id="12" name="Oval 11"/>
          <p:cNvSpPr/>
          <p:nvPr/>
        </p:nvSpPr>
        <p:spPr bwMode="auto">
          <a:xfrm>
            <a:off x="7780057" y="2929613"/>
            <a:ext cx="235400" cy="174631"/>
          </a:xfrm>
          <a:prstGeom prst="ellipse">
            <a:avLst/>
          </a:prstGeom>
          <a:solidFill>
            <a:schemeClr val="accent6">
              <a:lumMod val="40000"/>
              <a:lumOff val="6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3" name="Oval 12"/>
          <p:cNvSpPr/>
          <p:nvPr/>
        </p:nvSpPr>
        <p:spPr bwMode="auto">
          <a:xfrm>
            <a:off x="7983651" y="2589242"/>
            <a:ext cx="235400" cy="174631"/>
          </a:xfrm>
          <a:prstGeom prst="ellipse">
            <a:avLst/>
          </a:prstGeom>
          <a:solidFill>
            <a:schemeClr val="accent6">
              <a:lumMod val="40000"/>
              <a:lumOff val="6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4" name="Oval 13"/>
          <p:cNvSpPr/>
          <p:nvPr/>
        </p:nvSpPr>
        <p:spPr bwMode="auto">
          <a:xfrm>
            <a:off x="8282194" y="2526622"/>
            <a:ext cx="235400" cy="174631"/>
          </a:xfrm>
          <a:prstGeom prst="ellipse">
            <a:avLst/>
          </a:prstGeom>
          <a:solidFill>
            <a:schemeClr val="accent6">
              <a:lumMod val="40000"/>
              <a:lumOff val="6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5" name="TextBox 14"/>
          <p:cNvSpPr txBox="1"/>
          <p:nvPr/>
        </p:nvSpPr>
        <p:spPr>
          <a:xfrm>
            <a:off x="7897757" y="3171529"/>
            <a:ext cx="1651078" cy="523220"/>
          </a:xfrm>
          <a:prstGeom prst="rect">
            <a:avLst/>
          </a:prstGeom>
          <a:noFill/>
        </p:spPr>
        <p:txBody>
          <a:bodyPr wrap="square" rtlCol="0">
            <a:spAutoFit/>
          </a:bodyPr>
          <a:lstStyle/>
          <a:p>
            <a:r>
              <a:rPr lang="en-US" sz="1400" dirty="0">
                <a:solidFill>
                  <a:schemeClr val="tx1"/>
                </a:solidFill>
              </a:rPr>
              <a:t>Partial Profit </a:t>
            </a:r>
          </a:p>
          <a:p>
            <a:r>
              <a:rPr lang="en-US" sz="1400" dirty="0">
                <a:solidFill>
                  <a:schemeClr val="tx1"/>
                </a:solidFill>
              </a:rPr>
              <a:t>Book</a:t>
            </a:r>
          </a:p>
        </p:txBody>
      </p:sp>
      <p:pic>
        <p:nvPicPr>
          <p:cNvPr id="16" name="Picture 15"/>
          <p:cNvPicPr>
            <a:picLocks noChangeAspect="1"/>
          </p:cNvPicPr>
          <p:nvPr/>
        </p:nvPicPr>
        <p:blipFill>
          <a:blip r:embed="rId2"/>
          <a:stretch>
            <a:fillRect/>
          </a:stretch>
        </p:blipFill>
        <p:spPr>
          <a:xfrm>
            <a:off x="4105534" y="1046094"/>
            <a:ext cx="5024611" cy="3428920"/>
          </a:xfrm>
          <a:prstGeom prst="rect">
            <a:avLst/>
          </a:prstGeom>
        </p:spPr>
      </p:pic>
    </p:spTree>
    <p:extLst>
      <p:ext uri="{BB962C8B-B14F-4D97-AF65-F5344CB8AC3E}">
        <p14:creationId xmlns:p14="http://schemas.microsoft.com/office/powerpoint/2010/main" val="32789077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4414937" y="1171693"/>
            <a:ext cx="4999608" cy="3618114"/>
          </a:xfrm>
          <a:prstGeom prst="rect">
            <a:avLst/>
          </a:prstGeom>
        </p:spPr>
      </p:pic>
      <p:sp>
        <p:nvSpPr>
          <p:cNvPr id="1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kern="0" dirty="0">
                <a:solidFill>
                  <a:schemeClr val="bg1"/>
                </a:solidFill>
                <a:latin typeface="Calibri" pitchFamily="34" charset="0"/>
              </a:rPr>
              <a:t>Success Stories  - </a:t>
            </a:r>
            <a:r>
              <a:rPr lang="en-US" sz="2200" b="1" kern="0" dirty="0" err="1">
                <a:solidFill>
                  <a:schemeClr val="bg1"/>
                </a:solidFill>
                <a:latin typeface="Calibri" pitchFamily="34" charset="0"/>
              </a:rPr>
              <a:t>Coforge</a:t>
            </a:r>
            <a:r>
              <a:rPr lang="en-US" sz="2200" b="1" kern="0" dirty="0">
                <a:solidFill>
                  <a:schemeClr val="bg1"/>
                </a:solidFill>
                <a:latin typeface="Calibri" pitchFamily="34" charset="0"/>
              </a:rPr>
              <a:t> Ltd.</a:t>
            </a:r>
          </a:p>
        </p:txBody>
      </p:sp>
      <p:sp>
        <p:nvSpPr>
          <p:cNvPr id="13" name="Rectangle 12"/>
          <p:cNvSpPr/>
          <p:nvPr/>
        </p:nvSpPr>
        <p:spPr>
          <a:xfrm>
            <a:off x="316175" y="1840746"/>
            <a:ext cx="3796101" cy="3754874"/>
          </a:xfrm>
          <a:prstGeom prst="rect">
            <a:avLst/>
          </a:prstGeom>
        </p:spPr>
        <p:txBody>
          <a:bodyPr wrap="square">
            <a:spAutoFit/>
          </a:bodyPr>
          <a:lstStyle/>
          <a:p>
            <a:pPr marL="285750" indent="-285750">
              <a:buFont typeface="Arial" panose="020B0604020202020204" pitchFamily="34" charset="0"/>
              <a:buChar char="•"/>
            </a:pPr>
            <a:r>
              <a:rPr lang="en-US" sz="1400" dirty="0"/>
              <a:t> In 2019  NIIT ltd sold its stake in NIIT Technology  to foreign player Barings. The company  rebranded to name it COFORGE ltd.</a:t>
            </a:r>
          </a:p>
          <a:p>
            <a:endParaRPr lang="en-US" sz="1400" dirty="0"/>
          </a:p>
          <a:p>
            <a:pPr marL="285750" indent="-285750">
              <a:buFont typeface="Arial" panose="020B0604020202020204" pitchFamily="34" charset="0"/>
              <a:buChar char="•"/>
            </a:pPr>
            <a:r>
              <a:rPr lang="en-US" sz="1400" dirty="0"/>
              <a:t>Over the Last 5 years Revenues for the company has grown by 10% plus CAGR and PAT has grown by 25% plus CAGR. Operating margin is maintained around 17% throughout.</a:t>
            </a:r>
          </a:p>
          <a:p>
            <a:endParaRPr lang="en-US" sz="1400" dirty="0"/>
          </a:p>
          <a:p>
            <a:pPr marL="285750" indent="-285750">
              <a:buFont typeface="Arial" panose="020B0604020202020204" pitchFamily="34" charset="0"/>
              <a:buChar char="•"/>
            </a:pPr>
            <a:r>
              <a:rPr lang="en-US" sz="1400" dirty="0"/>
              <a:t>The company has three key verticals Banking and Financial contributing (17%), Insurance (30%) , Travel and Transportation (29%) and Others (24%). Geography wise America contributes 48%, EMEA 37%, ROW 15%. In terms of service Mix  ADM Contributes 73%,  IMS 16% and IP Based 6% and others.</a:t>
            </a:r>
          </a:p>
        </p:txBody>
      </p:sp>
      <p:sp>
        <p:nvSpPr>
          <p:cNvPr id="14" name="TextBox 13"/>
          <p:cNvSpPr txBox="1"/>
          <p:nvPr/>
        </p:nvSpPr>
        <p:spPr>
          <a:xfrm>
            <a:off x="339295" y="1171693"/>
            <a:ext cx="1556836" cy="369332"/>
          </a:xfrm>
          <a:prstGeom prst="rect">
            <a:avLst/>
          </a:prstGeom>
          <a:noFill/>
        </p:spPr>
        <p:txBody>
          <a:bodyPr wrap="none" rtlCol="0">
            <a:spAutoFit/>
          </a:bodyPr>
          <a:lstStyle/>
          <a:p>
            <a:r>
              <a:rPr lang="en-US" b="1" dirty="0" err="1">
                <a:latin typeface="Arial" panose="020B0604020202020204" pitchFamily="34" charset="0"/>
                <a:cs typeface="Arial" panose="020B0604020202020204" pitchFamily="34" charset="0"/>
              </a:rPr>
              <a:t>Coforge</a:t>
            </a:r>
            <a:r>
              <a:rPr lang="en-US" b="1" dirty="0">
                <a:latin typeface="Arial" panose="020B0604020202020204" pitchFamily="34" charset="0"/>
                <a:cs typeface="Arial" panose="020B0604020202020204" pitchFamily="34" charset="0"/>
              </a:rPr>
              <a:t> Ltd.</a:t>
            </a:r>
          </a:p>
        </p:txBody>
      </p:sp>
      <p:sp>
        <p:nvSpPr>
          <p:cNvPr id="15" name="Rectangle 14"/>
          <p:cNvSpPr/>
          <p:nvPr/>
        </p:nvSpPr>
        <p:spPr>
          <a:xfrm>
            <a:off x="4178696" y="4864225"/>
            <a:ext cx="5235849" cy="1169551"/>
          </a:xfrm>
          <a:prstGeom prst="rect">
            <a:avLst/>
          </a:prstGeom>
        </p:spPr>
        <p:txBody>
          <a:bodyPr wrap="square">
            <a:spAutoFit/>
          </a:bodyPr>
          <a:lstStyle/>
          <a:p>
            <a:pPr marL="285750" indent="-285750">
              <a:buFont typeface="Arial" panose="020B0604020202020204" pitchFamily="34" charset="0"/>
              <a:buChar char="•"/>
            </a:pPr>
            <a:r>
              <a:rPr lang="en-US" sz="1400" dirty="0"/>
              <a:t>Despite COVID except for Travel business most business is doing good with constant addition of new clients especially  healthcare. Company continues to remain confident about its near- medium-term growth prospects, citing its strong order booking/pipeline and its investments in building strong sales and leadership. </a:t>
            </a:r>
          </a:p>
        </p:txBody>
      </p:sp>
      <p:sp>
        <p:nvSpPr>
          <p:cNvPr id="17" name="Oval 16"/>
          <p:cNvSpPr/>
          <p:nvPr/>
        </p:nvSpPr>
        <p:spPr bwMode="auto">
          <a:xfrm>
            <a:off x="7875456" y="3630868"/>
            <a:ext cx="235400" cy="174631"/>
          </a:xfrm>
          <a:prstGeom prst="ellipse">
            <a:avLst/>
          </a:prstGeom>
          <a:solidFill>
            <a:schemeClr val="accent2">
              <a:lumMod val="60000"/>
              <a:lumOff val="40000"/>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8" name="Oval 17"/>
          <p:cNvSpPr/>
          <p:nvPr/>
        </p:nvSpPr>
        <p:spPr bwMode="auto">
          <a:xfrm>
            <a:off x="9207016" y="1746549"/>
            <a:ext cx="235400" cy="174631"/>
          </a:xfrm>
          <a:prstGeom prst="ellipse">
            <a:avLst/>
          </a:prstGeom>
          <a:solidFill>
            <a:schemeClr val="accent6">
              <a:alpha val="37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ctr" defTabSz="457200" rtl="0" eaLnBrk="1" fontAlgn="base" latinLnBrk="0" hangingPunct="1">
              <a:lnSpc>
                <a:spcPct val="100000"/>
              </a:lnSpc>
              <a:spcBef>
                <a:spcPct val="0"/>
              </a:spcBef>
              <a:spcAft>
                <a:spcPct val="0"/>
              </a:spcAft>
              <a:buClr>
                <a:srgbClr val="000000"/>
              </a:buClr>
              <a:buSzPct val="100000"/>
              <a:buFont typeface="Times New Roman" pitchFamily="18" charset="0"/>
              <a:buNone/>
              <a:tabLst/>
            </a:pPr>
            <a:endParaRPr kumimoji="0" lang="en-US" sz="2400" b="0" i="0" u="none" strike="noStrike" cap="none" normalizeH="0" baseline="0">
              <a:ln>
                <a:noFill/>
              </a:ln>
              <a:solidFill>
                <a:schemeClr val="bg1"/>
              </a:solidFill>
              <a:effectLst/>
              <a:latin typeface="Times New Roman" pitchFamily="18" charset="0"/>
              <a:cs typeface="Times New Roman" pitchFamily="18" charset="0"/>
            </a:endParaRPr>
          </a:p>
        </p:txBody>
      </p:sp>
      <p:sp>
        <p:nvSpPr>
          <p:cNvPr id="19" name="TextBox 18"/>
          <p:cNvSpPr txBox="1"/>
          <p:nvPr/>
        </p:nvSpPr>
        <p:spPr>
          <a:xfrm>
            <a:off x="7993156" y="3805499"/>
            <a:ext cx="1331560" cy="307777"/>
          </a:xfrm>
          <a:prstGeom prst="rect">
            <a:avLst/>
          </a:prstGeom>
          <a:noFill/>
        </p:spPr>
        <p:txBody>
          <a:bodyPr wrap="square" rtlCol="0">
            <a:spAutoFit/>
          </a:bodyPr>
          <a:lstStyle/>
          <a:p>
            <a:r>
              <a:rPr lang="en-US" sz="1400" dirty="0">
                <a:solidFill>
                  <a:schemeClr val="tx1"/>
                </a:solidFill>
              </a:rPr>
              <a:t>Initial buy</a:t>
            </a:r>
          </a:p>
        </p:txBody>
      </p:sp>
      <p:sp>
        <p:nvSpPr>
          <p:cNvPr id="20" name="TextBox 19"/>
          <p:cNvSpPr txBox="1"/>
          <p:nvPr/>
        </p:nvSpPr>
        <p:spPr>
          <a:xfrm>
            <a:off x="8499177" y="1526088"/>
            <a:ext cx="1651078" cy="307777"/>
          </a:xfrm>
          <a:prstGeom prst="rect">
            <a:avLst/>
          </a:prstGeom>
          <a:noFill/>
        </p:spPr>
        <p:txBody>
          <a:bodyPr wrap="square" rtlCol="0">
            <a:spAutoFit/>
          </a:bodyPr>
          <a:lstStyle/>
          <a:p>
            <a:r>
              <a:rPr lang="en-US" sz="1400" dirty="0"/>
              <a:t>Still Holding</a:t>
            </a:r>
          </a:p>
        </p:txBody>
      </p:sp>
    </p:spTree>
    <p:extLst>
      <p:ext uri="{BB962C8B-B14F-4D97-AF65-F5344CB8AC3E}">
        <p14:creationId xmlns:p14="http://schemas.microsoft.com/office/powerpoint/2010/main" val="354441634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Founder &amp; Promoter (Anand Rathi Group)</a:t>
            </a:r>
            <a:endParaRPr lang="en-US" sz="2200" b="1" kern="0" dirty="0">
              <a:solidFill>
                <a:schemeClr val="bg1"/>
              </a:solidFill>
              <a:latin typeface="Calibri" pitchFamily="34" charset="0"/>
            </a:endParaRPr>
          </a:p>
        </p:txBody>
      </p:sp>
      <p:sp>
        <p:nvSpPr>
          <p:cNvPr id="5" name="Rectangle 4"/>
          <p:cNvSpPr/>
          <p:nvPr/>
        </p:nvSpPr>
        <p:spPr>
          <a:xfrm>
            <a:off x="2091280" y="1250872"/>
            <a:ext cx="7535961" cy="2031325"/>
          </a:xfrm>
          <a:prstGeom prst="rect">
            <a:avLst/>
          </a:prstGeom>
        </p:spPr>
        <p:txBody>
          <a:bodyPr wrap="square">
            <a:spAutoFit/>
          </a:bodyPr>
          <a:lstStyle/>
          <a:p>
            <a:r>
              <a:rPr lang="en-US" sz="1400" dirty="0">
                <a:latin typeface="Calibri "/>
                <a:cs typeface="Arial" panose="020B0604020202020204" pitchFamily="34" charset="0"/>
              </a:rPr>
              <a:t>Gold medalist Chartered Accountant having more than four decades of rich and varied experience in corporate management, financial &amp; capital markets and corporate &amp; management consultancy.</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Served Aditya Birla Group at very senior positions for more than 25 years before starting his own financial services outfit. Shri Rathi was earlier President of BSE for two terms.</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Anand Rathi Group derives its strength and vision from legendary leadership of Shri Anand Rathi and charting growth path in his able guidance.</a:t>
            </a:r>
            <a:endParaRPr lang="en-US" sz="1400" dirty="0">
              <a:latin typeface="Calibri "/>
            </a:endParaRPr>
          </a:p>
        </p:txBody>
      </p:sp>
      <p:sp>
        <p:nvSpPr>
          <p:cNvPr id="6" name="TextBox 5"/>
          <p:cNvSpPr txBox="1"/>
          <p:nvPr/>
        </p:nvSpPr>
        <p:spPr>
          <a:xfrm>
            <a:off x="234315" y="3120131"/>
            <a:ext cx="1965512" cy="523220"/>
          </a:xfrm>
          <a:prstGeom prst="rect">
            <a:avLst/>
          </a:prstGeom>
          <a:noFill/>
        </p:spPr>
        <p:txBody>
          <a:bodyPr wrap="square" rtlCol="0">
            <a:spAutoFit/>
          </a:bodyPr>
          <a:lstStyle/>
          <a:p>
            <a:pPr algn="ctr"/>
            <a:r>
              <a:rPr lang="en-US" sz="1400" b="1" dirty="0">
                <a:latin typeface="Calibri "/>
                <a:cs typeface="Arial" panose="020B0604020202020204" pitchFamily="34" charset="0"/>
              </a:rPr>
              <a:t>Anand Rathi</a:t>
            </a:r>
          </a:p>
          <a:p>
            <a:pPr algn="ctr"/>
            <a:r>
              <a:rPr lang="en-US" sz="1400" dirty="0">
                <a:latin typeface="Calibri "/>
                <a:cs typeface="Arial" panose="020B0604020202020204" pitchFamily="34" charset="0"/>
              </a:rPr>
              <a:t>Founder &amp; Chairman</a:t>
            </a:r>
          </a:p>
        </p:txBody>
      </p:sp>
      <p:sp>
        <p:nvSpPr>
          <p:cNvPr id="7" name="TextBox 6"/>
          <p:cNvSpPr txBox="1"/>
          <p:nvPr/>
        </p:nvSpPr>
        <p:spPr>
          <a:xfrm>
            <a:off x="315235" y="5690273"/>
            <a:ext cx="1705498" cy="738664"/>
          </a:xfrm>
          <a:prstGeom prst="rect">
            <a:avLst/>
          </a:prstGeom>
          <a:noFill/>
        </p:spPr>
        <p:txBody>
          <a:bodyPr wrap="square" rtlCol="0">
            <a:spAutoFit/>
          </a:bodyPr>
          <a:lstStyle/>
          <a:p>
            <a:pPr algn="ctr"/>
            <a:r>
              <a:rPr lang="en-US" sz="1400" b="1" dirty="0">
                <a:latin typeface="Calibri "/>
                <a:cs typeface="Arial" panose="020B0604020202020204" pitchFamily="34" charset="0"/>
              </a:rPr>
              <a:t>Pradeep Gupta</a:t>
            </a:r>
          </a:p>
          <a:p>
            <a:pPr algn="ctr"/>
            <a:r>
              <a:rPr lang="en-US" sz="1400" dirty="0">
                <a:latin typeface="Calibri "/>
                <a:cs typeface="Arial" panose="020B0604020202020204" pitchFamily="34" charset="0"/>
              </a:rPr>
              <a:t>Co Founder &amp;</a:t>
            </a:r>
          </a:p>
          <a:p>
            <a:pPr algn="ctr"/>
            <a:r>
              <a:rPr lang="en-US" sz="1400" dirty="0">
                <a:latin typeface="Calibri "/>
                <a:cs typeface="Arial" panose="020B0604020202020204" pitchFamily="34" charset="0"/>
              </a:rPr>
              <a:t>Vice Chairman</a:t>
            </a:r>
          </a:p>
        </p:txBody>
      </p:sp>
      <p:sp>
        <p:nvSpPr>
          <p:cNvPr id="8" name="Rectangle 7"/>
          <p:cNvSpPr/>
          <p:nvPr/>
        </p:nvSpPr>
        <p:spPr>
          <a:xfrm>
            <a:off x="2091280" y="3853747"/>
            <a:ext cx="7384494" cy="2031325"/>
          </a:xfrm>
          <a:prstGeom prst="rect">
            <a:avLst/>
          </a:prstGeom>
        </p:spPr>
        <p:txBody>
          <a:bodyPr wrap="square">
            <a:spAutoFit/>
          </a:bodyPr>
          <a:lstStyle/>
          <a:p>
            <a:r>
              <a:rPr lang="en-US" sz="1400" dirty="0">
                <a:latin typeface="Calibri "/>
                <a:cs typeface="Arial" panose="020B0604020202020204" pitchFamily="34" charset="0"/>
              </a:rPr>
              <a:t>Over twenty years broad based experience in the securities market and key driver of the Retail and Institutional Equities business of the group.</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Under his leadership, the Group’s Institutional &amp; Retail Business has won great recognition and many accolades. He has played a pivotal role in the Group’s network expansion and pan India growth.</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His valuable contribution towards professionalizing the management of the Group has won him immense respect from the corporate world.</a:t>
            </a:r>
            <a:endParaRPr lang="en-US" sz="1400" dirty="0">
              <a:latin typeface="Calibri "/>
            </a:endParaRPr>
          </a:p>
        </p:txBody>
      </p:sp>
      <p:pic>
        <p:nvPicPr>
          <p:cNvPr id="10" name="Picture 9"/>
          <p:cNvPicPr>
            <a:picLocks noChangeAspect="1"/>
          </p:cNvPicPr>
          <p:nvPr/>
        </p:nvPicPr>
        <p:blipFill rotWithShape="1">
          <a:blip r:embed="rId2" cstate="print">
            <a:extLst>
              <a:ext uri="{28A0092B-C50C-407E-A947-70E740481C1C}">
                <a14:useLocalDpi xmlns:a14="http://schemas.microsoft.com/office/drawing/2010/main" val="0"/>
              </a:ext>
            </a:extLst>
          </a:blip>
          <a:srcRect l="19057" t="5513" r="30702" b="53642"/>
          <a:stretch/>
        </p:blipFill>
        <p:spPr>
          <a:xfrm>
            <a:off x="507302" y="1296185"/>
            <a:ext cx="1405318" cy="1713716"/>
          </a:xfrm>
          <a:prstGeom prst="rect">
            <a:avLst/>
          </a:prstGeom>
          <a:ln>
            <a:solidFill>
              <a:srgbClr val="7C5A1E"/>
            </a:solidFill>
          </a:ln>
        </p:spPr>
      </p:pic>
      <p:pic>
        <p:nvPicPr>
          <p:cNvPr id="12" name="Picture 11"/>
          <p:cNvPicPr>
            <a:picLocks noChangeAspect="1"/>
          </p:cNvPicPr>
          <p:nvPr/>
        </p:nvPicPr>
        <p:blipFill rotWithShape="1">
          <a:blip r:embed="rId3" cstate="print">
            <a:extLst>
              <a:ext uri="{28A0092B-C50C-407E-A947-70E740481C1C}">
                <a14:useLocalDpi xmlns:a14="http://schemas.microsoft.com/office/drawing/2010/main" val="0"/>
              </a:ext>
            </a:extLst>
          </a:blip>
          <a:srcRect l="30586" t="3913" r="23680" b="59223"/>
          <a:stretch/>
        </p:blipFill>
        <p:spPr>
          <a:xfrm flipH="1">
            <a:off x="476818" y="3909061"/>
            <a:ext cx="1412941" cy="1729740"/>
          </a:xfrm>
          <a:prstGeom prst="rect">
            <a:avLst/>
          </a:prstGeom>
          <a:ln>
            <a:solidFill>
              <a:srgbClr val="7C5A1E"/>
            </a:solidFill>
          </a:ln>
        </p:spPr>
      </p:pic>
    </p:spTree>
    <p:extLst>
      <p:ext uri="{BB962C8B-B14F-4D97-AF65-F5344CB8AC3E}">
        <p14:creationId xmlns:p14="http://schemas.microsoft.com/office/powerpoint/2010/main" val="5500511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Fund Management Team</a:t>
            </a:r>
            <a:endParaRPr lang="en-US" sz="2200" b="1" kern="0" dirty="0">
              <a:solidFill>
                <a:schemeClr val="bg1"/>
              </a:solidFill>
              <a:latin typeface="Calibri" pitchFamily="34" charset="0"/>
            </a:endParaRPr>
          </a:p>
        </p:txBody>
      </p:sp>
      <p:sp>
        <p:nvSpPr>
          <p:cNvPr id="3" name="TextBox 2"/>
          <p:cNvSpPr txBox="1"/>
          <p:nvPr/>
        </p:nvSpPr>
        <p:spPr>
          <a:xfrm>
            <a:off x="575010" y="3082143"/>
            <a:ext cx="1236492" cy="523220"/>
          </a:xfrm>
          <a:prstGeom prst="rect">
            <a:avLst/>
          </a:prstGeom>
          <a:noFill/>
        </p:spPr>
        <p:txBody>
          <a:bodyPr wrap="none" rtlCol="0">
            <a:spAutoFit/>
          </a:bodyPr>
          <a:lstStyle/>
          <a:p>
            <a:pPr algn="ctr"/>
            <a:r>
              <a:rPr lang="en-US" sz="1400" b="1" dirty="0">
                <a:latin typeface="Calibri "/>
                <a:cs typeface="Arial" panose="020B0604020202020204" pitchFamily="34" charset="0"/>
              </a:rPr>
              <a:t>Mayur Shah</a:t>
            </a:r>
          </a:p>
          <a:p>
            <a:pPr algn="ctr"/>
            <a:r>
              <a:rPr lang="en-US" sz="1400" dirty="0">
                <a:latin typeface="+mj-lt"/>
                <a:cs typeface="Arial" panose="020B0604020202020204" pitchFamily="34" charset="0"/>
              </a:rPr>
              <a:t>Fund Manager</a:t>
            </a:r>
          </a:p>
        </p:txBody>
      </p:sp>
      <p:sp>
        <p:nvSpPr>
          <p:cNvPr id="4" name="TextBox 3"/>
          <p:cNvSpPr txBox="1"/>
          <p:nvPr/>
        </p:nvSpPr>
        <p:spPr>
          <a:xfrm>
            <a:off x="476251" y="5886343"/>
            <a:ext cx="1409193" cy="523220"/>
          </a:xfrm>
          <a:prstGeom prst="rect">
            <a:avLst/>
          </a:prstGeom>
          <a:noFill/>
        </p:spPr>
        <p:txBody>
          <a:bodyPr wrap="square" rtlCol="0">
            <a:spAutoFit/>
          </a:bodyPr>
          <a:lstStyle/>
          <a:p>
            <a:pPr algn="ctr"/>
            <a:r>
              <a:rPr lang="en-US" sz="1400" b="1" dirty="0">
                <a:latin typeface="Calibri "/>
                <a:cs typeface="Arial" panose="020B0604020202020204" pitchFamily="34" charset="0"/>
              </a:rPr>
              <a:t>Vinod Vaya</a:t>
            </a:r>
          </a:p>
          <a:p>
            <a:pPr algn="ctr"/>
            <a:r>
              <a:rPr lang="en-US" sz="1400" dirty="0">
                <a:cs typeface="Arial" panose="020B0604020202020204" pitchFamily="34" charset="0"/>
              </a:rPr>
              <a:t>Vice President</a:t>
            </a:r>
          </a:p>
        </p:txBody>
      </p:sp>
      <p:sp>
        <p:nvSpPr>
          <p:cNvPr id="9" name="Rectangle 8"/>
          <p:cNvSpPr/>
          <p:nvPr/>
        </p:nvSpPr>
        <p:spPr>
          <a:xfrm>
            <a:off x="2091280" y="1250872"/>
            <a:ext cx="7535961" cy="2246769"/>
          </a:xfrm>
          <a:prstGeom prst="rect">
            <a:avLst/>
          </a:prstGeom>
        </p:spPr>
        <p:txBody>
          <a:bodyPr wrap="square">
            <a:spAutoFit/>
          </a:bodyPr>
          <a:lstStyle/>
          <a:p>
            <a:r>
              <a:rPr lang="en-US" sz="1400" dirty="0">
                <a:latin typeface="Calibri "/>
                <a:cs typeface="Arial" panose="020B0604020202020204" pitchFamily="34" charset="0"/>
              </a:rPr>
              <a:t>More than 21 years of rich experience in Investment advisory, Product Development and Portfolio Management.</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Working with Anand Rathi since 2007 across Portfolio Management and Private Client Group Equity Advisory.</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Started Career with “</a:t>
            </a:r>
            <a:r>
              <a:rPr lang="en-US" sz="1400" dirty="0" err="1">
                <a:latin typeface="Calibri "/>
                <a:cs typeface="Arial" panose="020B0604020202020204" pitchFamily="34" charset="0"/>
              </a:rPr>
              <a:t>Kotak</a:t>
            </a:r>
            <a:r>
              <a:rPr lang="en-US" sz="1400" dirty="0">
                <a:latin typeface="Calibri "/>
                <a:cs typeface="Arial" panose="020B0604020202020204" pitchFamily="34" charset="0"/>
              </a:rPr>
              <a:t> Securities Ltd” in 2005 as an Investment Advisor subsequently got into developing Equity products and running the same.</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Qualified MBA (Finance) from Mumbai University and Certified Financial Planner.</a:t>
            </a:r>
            <a:endParaRPr lang="en-US" sz="1400" dirty="0">
              <a:latin typeface="Calibri "/>
            </a:endParaRPr>
          </a:p>
        </p:txBody>
      </p:sp>
      <p:sp>
        <p:nvSpPr>
          <p:cNvPr id="10" name="Rectangle 9"/>
          <p:cNvSpPr/>
          <p:nvPr/>
        </p:nvSpPr>
        <p:spPr>
          <a:xfrm>
            <a:off x="2091280" y="4072231"/>
            <a:ext cx="7384494" cy="1384995"/>
          </a:xfrm>
          <a:prstGeom prst="rect">
            <a:avLst/>
          </a:prstGeom>
        </p:spPr>
        <p:txBody>
          <a:bodyPr wrap="square">
            <a:spAutoFit/>
          </a:bodyPr>
          <a:lstStyle/>
          <a:p>
            <a:r>
              <a:rPr lang="en-US" sz="1400" dirty="0">
                <a:latin typeface="Calibri "/>
                <a:cs typeface="Arial" panose="020B0604020202020204" pitchFamily="34" charset="0"/>
              </a:rPr>
              <a:t>More </a:t>
            </a:r>
            <a:r>
              <a:rPr lang="en-US" sz="1400">
                <a:latin typeface="Calibri "/>
                <a:cs typeface="Arial" panose="020B0604020202020204" pitchFamily="34" charset="0"/>
              </a:rPr>
              <a:t>than 22 </a:t>
            </a:r>
            <a:r>
              <a:rPr lang="en-US" sz="1400" dirty="0">
                <a:latin typeface="Calibri "/>
                <a:cs typeface="Arial" panose="020B0604020202020204" pitchFamily="34" charset="0"/>
              </a:rPr>
              <a:t>years of rich experience in Investment advisory, Portfolio Management and research.</a:t>
            </a:r>
          </a:p>
          <a:p>
            <a:endParaRPr lang="en-US" sz="1400" dirty="0">
              <a:latin typeface="Calibri "/>
              <a:cs typeface="Arial" panose="020B0604020202020204" pitchFamily="34" charset="0"/>
            </a:endParaRPr>
          </a:p>
          <a:p>
            <a:r>
              <a:rPr lang="en-US" sz="1400" dirty="0">
                <a:latin typeface="Calibri "/>
                <a:cs typeface="Arial" panose="020B0604020202020204" pitchFamily="34" charset="0"/>
              </a:rPr>
              <a:t>Worked in past with Standard Chartered Securities, </a:t>
            </a:r>
            <a:r>
              <a:rPr lang="en-US" sz="1400" dirty="0" err="1">
                <a:latin typeface="Calibri "/>
                <a:cs typeface="Arial" panose="020B0604020202020204" pitchFamily="34" charset="0"/>
              </a:rPr>
              <a:t>Religare</a:t>
            </a:r>
            <a:r>
              <a:rPr lang="en-US" sz="1400" dirty="0">
                <a:latin typeface="Calibri "/>
                <a:cs typeface="Arial" panose="020B0604020202020204" pitchFamily="34" charset="0"/>
              </a:rPr>
              <a:t> Securities, </a:t>
            </a:r>
            <a:r>
              <a:rPr lang="en-US" sz="1400" dirty="0" err="1">
                <a:latin typeface="Calibri "/>
                <a:cs typeface="Arial" panose="020B0604020202020204" pitchFamily="34" charset="0"/>
              </a:rPr>
              <a:t>Enam</a:t>
            </a:r>
            <a:r>
              <a:rPr lang="en-US" sz="1400" dirty="0">
                <a:latin typeface="Calibri "/>
                <a:cs typeface="Arial" panose="020B0604020202020204" pitchFamily="34" charset="0"/>
              </a:rPr>
              <a:t> Securities.</a:t>
            </a:r>
          </a:p>
          <a:p>
            <a:r>
              <a:rPr lang="en-US" sz="1400" dirty="0">
                <a:latin typeface="Calibri "/>
                <a:cs typeface="Arial" panose="020B0604020202020204" pitchFamily="34" charset="0"/>
              </a:rPr>
              <a:t> </a:t>
            </a:r>
          </a:p>
          <a:p>
            <a:r>
              <a:rPr lang="en-US" sz="1400" dirty="0">
                <a:latin typeface="Calibri "/>
                <a:cs typeface="Arial" panose="020B0604020202020204" pitchFamily="34" charset="0"/>
              </a:rPr>
              <a:t>PGDBM from Mumbai.</a:t>
            </a:r>
          </a:p>
          <a:p>
            <a:endParaRPr lang="en-US" sz="1400" dirty="0">
              <a:latin typeface="Calibri "/>
              <a:cs typeface="Arial" panose="020B0604020202020204" pitchFamily="34" charset="0"/>
            </a:endParaRPr>
          </a:p>
        </p:txBody>
      </p:sp>
      <p:pic>
        <p:nvPicPr>
          <p:cNvPr id="12" name="Picture 11"/>
          <p:cNvPicPr>
            <a:picLocks noChangeAspect="1"/>
          </p:cNvPicPr>
          <p:nvPr/>
        </p:nvPicPr>
        <p:blipFill rotWithShape="1">
          <a:blip r:embed="rId2" cstate="print">
            <a:extLst>
              <a:ext uri="{28A0092B-C50C-407E-A947-70E740481C1C}">
                <a14:useLocalDpi xmlns:a14="http://schemas.microsoft.com/office/drawing/2010/main" val="0"/>
              </a:ext>
            </a:extLst>
          </a:blip>
          <a:srcRect l="20784" t="5130" r="23857" b="64718"/>
          <a:stretch/>
        </p:blipFill>
        <p:spPr>
          <a:xfrm>
            <a:off x="476251" y="4067175"/>
            <a:ext cx="1433512" cy="1733550"/>
          </a:xfrm>
          <a:prstGeom prst="rect">
            <a:avLst/>
          </a:prstGeom>
          <a:ln>
            <a:solidFill>
              <a:schemeClr val="tx1"/>
            </a:solidFill>
          </a:ln>
        </p:spPr>
      </p:pic>
      <p:pic>
        <p:nvPicPr>
          <p:cNvPr id="6" name="Picture 5">
            <a:extLst>
              <a:ext uri="{FF2B5EF4-FFF2-40B4-BE49-F238E27FC236}">
                <a16:creationId xmlns:a16="http://schemas.microsoft.com/office/drawing/2014/main" xmlns="" id="{C08F2EEB-2611-5684-0D0A-C23D3585255E}"/>
              </a:ext>
            </a:extLst>
          </p:cNvPr>
          <p:cNvPicPr>
            <a:picLocks noChangeAspect="1"/>
          </p:cNvPicPr>
          <p:nvPr/>
        </p:nvPicPr>
        <p:blipFill>
          <a:blip r:embed="rId3" cstate="print">
            <a:extLst>
              <a:ext uri="{28A0092B-C50C-407E-A947-70E740481C1C}">
                <a14:useLocalDpi xmlns:a14="http://schemas.microsoft.com/office/drawing/2010/main" val="0"/>
              </a:ext>
            </a:extLst>
          </a:blip>
          <a:srcRect l="29449" t="10573" r="21215" b="56066"/>
          <a:stretch>
            <a:fillRect/>
          </a:stretch>
        </p:blipFill>
        <p:spPr>
          <a:xfrm>
            <a:off x="470725" y="1313154"/>
            <a:ext cx="1440000" cy="1729105"/>
          </a:xfrm>
          <a:prstGeom prst="rect">
            <a:avLst/>
          </a:prstGeom>
          <a:ln>
            <a:solidFill>
              <a:schemeClr val="tx1"/>
            </a:solidFill>
          </a:ln>
        </p:spPr>
      </p:pic>
    </p:spTree>
    <p:extLst>
      <p:ext uri="{BB962C8B-B14F-4D97-AF65-F5344CB8AC3E}">
        <p14:creationId xmlns:p14="http://schemas.microsoft.com/office/powerpoint/2010/main" val="22521154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txBox="1">
            <a:spLocks/>
          </p:cNvSpPr>
          <p:nvPr/>
        </p:nvSpPr>
        <p:spPr>
          <a:xfrm>
            <a:off x="339295" y="282542"/>
            <a:ext cx="5880530" cy="393399"/>
          </a:xfrm>
          <a:prstGeom prst="rect">
            <a:avLst/>
          </a:prstGeom>
        </p:spPr>
        <p:txBody>
          <a:bodyPr>
            <a:normAutofit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lvl="0" defTabSz="457200" eaLnBrk="0" fontAlgn="base" hangingPunct="0">
              <a:lnSpc>
                <a:spcPct val="93000"/>
              </a:lnSpc>
              <a:spcAft>
                <a:spcPct val="0"/>
              </a:spcAft>
              <a:buClr>
                <a:srgbClr val="000000"/>
              </a:buClr>
              <a:buSzPct val="100000"/>
              <a:defRPr/>
            </a:pPr>
            <a:r>
              <a:rPr lang="en-US" sz="2200" b="1" dirty="0">
                <a:solidFill>
                  <a:schemeClr val="bg1"/>
                </a:solidFill>
                <a:latin typeface="Calibri" pitchFamily="34" charset="0"/>
              </a:rPr>
              <a:t>Product Features</a:t>
            </a:r>
            <a:endParaRPr lang="en-US" sz="2200" b="1" kern="0" dirty="0">
              <a:solidFill>
                <a:schemeClr val="bg1"/>
              </a:solidFill>
              <a:latin typeface="Calibri" pitchFamily="34" charset="0"/>
            </a:endParaRPr>
          </a:p>
        </p:txBody>
      </p:sp>
      <p:sp>
        <p:nvSpPr>
          <p:cNvPr id="3" name="Rounded Rectangle 2"/>
          <p:cNvSpPr/>
          <p:nvPr/>
        </p:nvSpPr>
        <p:spPr bwMode="auto">
          <a:xfrm>
            <a:off x="4591050" y="4819650"/>
            <a:ext cx="4800600" cy="1676400"/>
          </a:xfrm>
          <a:prstGeom prst="roundRect">
            <a:avLst>
              <a:gd name="adj" fmla="val 18281"/>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buClr>
                <a:srgbClr val="000000"/>
              </a:buClr>
              <a:buSzPct val="100000"/>
              <a:buFont typeface="Times New Roman" pitchFamily="18" charset="0"/>
              <a:buNone/>
            </a:pPr>
            <a:endParaRPr lang="en-US" sz="1200" dirty="0">
              <a:latin typeface="Calibri" pitchFamily="34" charset="0"/>
              <a:cs typeface="Arial" charset="0"/>
            </a:endParaRPr>
          </a:p>
          <a:p>
            <a:pPr>
              <a:buClr>
                <a:srgbClr val="000000"/>
              </a:buClr>
              <a:buSzPct val="100000"/>
              <a:buFont typeface="Times New Roman" pitchFamily="18" charset="0"/>
              <a:buNone/>
            </a:pPr>
            <a:r>
              <a:rPr lang="en-US" sz="1200" dirty="0">
                <a:latin typeface="Calibri" pitchFamily="34" charset="0"/>
                <a:cs typeface="Arial" charset="0"/>
              </a:rPr>
              <a:t>AMC fees         :  2.5% </a:t>
            </a:r>
            <a:r>
              <a:rPr lang="en-US" sz="1200" dirty="0" err="1">
                <a:latin typeface="Calibri" pitchFamily="34" charset="0"/>
                <a:cs typeface="Arial" charset="0"/>
              </a:rPr>
              <a:t>p.a</a:t>
            </a:r>
            <a:r>
              <a:rPr lang="en-US" sz="1200" dirty="0">
                <a:latin typeface="Calibri" pitchFamily="34" charset="0"/>
                <a:cs typeface="Arial" charset="0"/>
              </a:rPr>
              <a:t> (Charged Pro-rata at end of each quarter)</a:t>
            </a:r>
          </a:p>
          <a:p>
            <a:pPr>
              <a:buClr>
                <a:srgbClr val="000000"/>
              </a:buClr>
              <a:buSzPct val="100000"/>
              <a:buFont typeface="Times New Roman" pitchFamily="18" charset="0"/>
              <a:buNone/>
            </a:pPr>
            <a:r>
              <a:rPr lang="en-US" sz="1200" dirty="0">
                <a:latin typeface="Calibri" pitchFamily="34" charset="0"/>
                <a:cs typeface="Arial" charset="0"/>
              </a:rPr>
              <a:t>Brokerage        :  0.10% on Equity delivery transaction</a:t>
            </a:r>
          </a:p>
          <a:p>
            <a:pPr>
              <a:buClr>
                <a:srgbClr val="000000"/>
              </a:buClr>
              <a:buSzPct val="100000"/>
              <a:buFont typeface="Times New Roman" pitchFamily="18" charset="0"/>
              <a:buNone/>
            </a:pPr>
            <a:r>
              <a:rPr lang="en-US" sz="1200" dirty="0">
                <a:latin typeface="Calibri" pitchFamily="34" charset="0"/>
                <a:cs typeface="Arial" charset="0"/>
              </a:rPr>
              <a:t>Exit Load          :   2% - 1</a:t>
            </a:r>
            <a:r>
              <a:rPr lang="en-US" sz="1200" baseline="30000" dirty="0">
                <a:latin typeface="Calibri" pitchFamily="34" charset="0"/>
                <a:cs typeface="Arial" charset="0"/>
              </a:rPr>
              <a:t>st</a:t>
            </a:r>
            <a:r>
              <a:rPr lang="en-US" sz="1200" dirty="0">
                <a:latin typeface="Calibri" pitchFamily="34" charset="0"/>
                <a:cs typeface="Arial" charset="0"/>
              </a:rPr>
              <a:t> Year,  1% - 2</a:t>
            </a:r>
            <a:r>
              <a:rPr lang="en-US" sz="1200" baseline="30000" dirty="0">
                <a:latin typeface="Calibri" pitchFamily="34" charset="0"/>
                <a:cs typeface="Arial" charset="0"/>
              </a:rPr>
              <a:t>nd</a:t>
            </a:r>
            <a:r>
              <a:rPr lang="en-US" sz="1200" dirty="0">
                <a:latin typeface="Calibri" pitchFamily="34" charset="0"/>
                <a:cs typeface="Arial" charset="0"/>
              </a:rPr>
              <a:t> Year,  NIL after 2</a:t>
            </a:r>
            <a:r>
              <a:rPr lang="en-US" sz="1200" baseline="30000" dirty="0">
                <a:latin typeface="Calibri" pitchFamily="34" charset="0"/>
                <a:cs typeface="Arial" charset="0"/>
              </a:rPr>
              <a:t>nd</a:t>
            </a:r>
            <a:r>
              <a:rPr lang="en-US" sz="1200" dirty="0">
                <a:latin typeface="Calibri" pitchFamily="34" charset="0"/>
                <a:cs typeface="Arial" charset="0"/>
              </a:rPr>
              <a:t> Year</a:t>
            </a:r>
            <a:endParaRPr lang="en-US" sz="1200" dirty="0">
              <a:latin typeface="Calibri" pitchFamily="34" charset="0"/>
            </a:endParaRPr>
          </a:p>
          <a:p>
            <a:r>
              <a:rPr lang="en-US" sz="1200" dirty="0">
                <a:latin typeface="Calibri" pitchFamily="34" charset="0"/>
              </a:rPr>
              <a:t>Other Charges :  GST, Other charges levied by Exchange, Custodial  	   charges (3 bps) levied by custodian and any other 	   statutory charges.	</a:t>
            </a:r>
          </a:p>
          <a:p>
            <a:pPr>
              <a:buClr>
                <a:srgbClr val="000000"/>
              </a:buClr>
              <a:buSzPct val="100000"/>
              <a:buFont typeface="Times New Roman" pitchFamily="18" charset="0"/>
              <a:buNone/>
            </a:pPr>
            <a:endParaRPr lang="en-US" sz="1200" dirty="0">
              <a:latin typeface="Calibri" pitchFamily="34" charset="0"/>
              <a:cs typeface="Arial" charset="0"/>
            </a:endParaRPr>
          </a:p>
        </p:txBody>
      </p:sp>
      <p:sp>
        <p:nvSpPr>
          <p:cNvPr id="4" name="Rounded Rectangle 3"/>
          <p:cNvSpPr/>
          <p:nvPr/>
        </p:nvSpPr>
        <p:spPr bwMode="auto">
          <a:xfrm>
            <a:off x="628650" y="1466850"/>
            <a:ext cx="2323556" cy="2990851"/>
          </a:xfrm>
          <a:prstGeom prst="roundRect">
            <a:avLst>
              <a:gd name="adj" fmla="val 13372"/>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b="1" dirty="0">
                <a:latin typeface="Calibri" pitchFamily="34" charset="0"/>
                <a:cs typeface="Arial" charset="0"/>
              </a:rPr>
              <a:t>Minimum investment</a:t>
            </a:r>
            <a:endParaRPr lang="en-US" sz="1400" dirty="0">
              <a:latin typeface="Calibri" pitchFamily="34" charset="0"/>
              <a:cs typeface="Arial" charset="0"/>
            </a:endParaRPr>
          </a:p>
          <a:p>
            <a:endParaRPr lang="en-US" sz="1400" dirty="0">
              <a:latin typeface="Calibri" pitchFamily="34" charset="0"/>
              <a:cs typeface="Arial" charset="0"/>
            </a:endParaRPr>
          </a:p>
          <a:p>
            <a:r>
              <a:rPr lang="en-US" sz="1400" b="1" dirty="0">
                <a:latin typeface="Calibri" pitchFamily="34" charset="0"/>
                <a:cs typeface="Arial" charset="0"/>
              </a:rPr>
              <a:t>Portfolio:                  </a:t>
            </a:r>
          </a:p>
          <a:p>
            <a:endParaRPr lang="en-US" sz="1400" b="1" dirty="0">
              <a:latin typeface="Calibri" pitchFamily="34" charset="0"/>
              <a:cs typeface="Arial" charset="0"/>
            </a:endParaRPr>
          </a:p>
          <a:p>
            <a:r>
              <a:rPr lang="en-US" sz="1400" b="1" dirty="0">
                <a:latin typeface="Calibri" pitchFamily="34" charset="0"/>
                <a:cs typeface="Arial" charset="0"/>
              </a:rPr>
              <a:t>Themes offered      </a:t>
            </a:r>
          </a:p>
          <a:p>
            <a:endParaRPr lang="en-GB" sz="1400" b="1" dirty="0">
              <a:latin typeface="Calibri" pitchFamily="34" charset="0"/>
              <a:cs typeface="Arial" charset="0"/>
            </a:endParaRPr>
          </a:p>
          <a:p>
            <a:endParaRPr lang="en-US" sz="1400" b="1" dirty="0">
              <a:latin typeface="Calibri" pitchFamily="34" charset="0"/>
              <a:cs typeface="Arial" charset="0"/>
            </a:endParaRPr>
          </a:p>
          <a:p>
            <a:r>
              <a:rPr lang="en-GB" sz="1400" b="1" dirty="0">
                <a:latin typeface="Calibri" pitchFamily="34" charset="0"/>
                <a:cs typeface="Arial" charset="0"/>
              </a:rPr>
              <a:t>Risk – reward &amp; tenure</a:t>
            </a:r>
          </a:p>
          <a:p>
            <a:endParaRPr lang="en-US" sz="1400" b="1" dirty="0">
              <a:latin typeface="Calibri" pitchFamily="34" charset="0"/>
              <a:cs typeface="Arial" charset="0"/>
            </a:endParaRPr>
          </a:p>
          <a:p>
            <a:r>
              <a:rPr lang="en-US" sz="1400" b="1" dirty="0">
                <a:latin typeface="Calibri" pitchFamily="34" charset="0"/>
                <a:cs typeface="Arial" charset="0"/>
              </a:rPr>
              <a:t>Type of instruments </a:t>
            </a:r>
          </a:p>
          <a:p>
            <a:endParaRPr lang="en-US" sz="1400" b="1" dirty="0">
              <a:latin typeface="Calibri" pitchFamily="34" charset="0"/>
              <a:cs typeface="Arial" charset="0"/>
            </a:endParaRPr>
          </a:p>
          <a:p>
            <a:endParaRPr lang="en-US" sz="1400" b="1" dirty="0">
              <a:latin typeface="Calibri" pitchFamily="34" charset="0"/>
              <a:cs typeface="Arial" charset="0"/>
            </a:endParaRPr>
          </a:p>
          <a:p>
            <a:r>
              <a:rPr lang="en-US" sz="1400" b="1" dirty="0">
                <a:latin typeface="Calibri" pitchFamily="34" charset="0"/>
                <a:cs typeface="Arial" charset="0"/>
              </a:rPr>
              <a:t>Benchmark </a:t>
            </a:r>
            <a:endParaRPr lang="en-US" sz="1400" dirty="0">
              <a:latin typeface="Calibri" pitchFamily="34" charset="0"/>
              <a:cs typeface="Arial" charset="0"/>
            </a:endParaRPr>
          </a:p>
          <a:p>
            <a:pPr>
              <a:buClr>
                <a:srgbClr val="000000"/>
              </a:buClr>
              <a:buSzPct val="100000"/>
              <a:buFont typeface="Times New Roman" pitchFamily="18" charset="0"/>
              <a:buNone/>
            </a:pPr>
            <a:endParaRPr lang="en-US" sz="1400" dirty="0">
              <a:latin typeface="Calibri" pitchFamily="34" charset="0"/>
            </a:endParaRPr>
          </a:p>
        </p:txBody>
      </p:sp>
      <p:sp>
        <p:nvSpPr>
          <p:cNvPr id="5" name="Rounded Rectangle 4"/>
          <p:cNvSpPr/>
          <p:nvPr/>
        </p:nvSpPr>
        <p:spPr bwMode="auto">
          <a:xfrm>
            <a:off x="3143250" y="1457327"/>
            <a:ext cx="6096000" cy="3000374"/>
          </a:xfrm>
          <a:prstGeom prst="roundRect">
            <a:avLst>
              <a:gd name="adj" fmla="val 9438"/>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400" dirty="0" err="1">
                <a:latin typeface="Calibri" pitchFamily="34" charset="0"/>
                <a:cs typeface="Arial" charset="0"/>
              </a:rPr>
              <a:t>Rs</a:t>
            </a:r>
            <a:r>
              <a:rPr lang="en-US" sz="1400" dirty="0">
                <a:latin typeface="Calibri" pitchFamily="34" charset="0"/>
                <a:cs typeface="Arial" charset="0"/>
              </a:rPr>
              <a:t>. 50 lakhs</a:t>
            </a:r>
          </a:p>
          <a:p>
            <a:endParaRPr lang="en-US" sz="1400" dirty="0">
              <a:latin typeface="Calibri" pitchFamily="34" charset="0"/>
              <a:cs typeface="Arial" charset="0"/>
            </a:endParaRPr>
          </a:p>
          <a:p>
            <a:r>
              <a:rPr lang="en-US" sz="1400" dirty="0">
                <a:latin typeface="Calibri" pitchFamily="34" charset="0"/>
                <a:cs typeface="Arial" charset="0"/>
              </a:rPr>
              <a:t>15-20 STOCKS, diversified across sectors.</a:t>
            </a:r>
          </a:p>
          <a:p>
            <a:endParaRPr lang="en-US" sz="1400" dirty="0">
              <a:latin typeface="Calibri" pitchFamily="34" charset="0"/>
              <a:cs typeface="Arial" charset="0"/>
            </a:endParaRPr>
          </a:p>
          <a:p>
            <a:r>
              <a:rPr lang="en-US" sz="1400" dirty="0">
                <a:latin typeface="Calibri" pitchFamily="34" charset="0"/>
                <a:cs typeface="Arial" charset="0"/>
              </a:rPr>
              <a:t>Diversified portfolio of Multinational Companies listed in India with controlling stake with foreign holder</a:t>
            </a:r>
          </a:p>
          <a:p>
            <a:endParaRPr lang="en-US" sz="1400" dirty="0">
              <a:latin typeface="Calibri" pitchFamily="34" charset="0"/>
              <a:cs typeface="Arial" charset="0"/>
            </a:endParaRPr>
          </a:p>
          <a:p>
            <a:r>
              <a:rPr lang="en-GB" sz="1400" dirty="0">
                <a:latin typeface="Calibri" pitchFamily="34" charset="0"/>
                <a:cs typeface="Arial" charset="0"/>
              </a:rPr>
              <a:t>Moderate risk reward. Investment tenure preferably 3 years+</a:t>
            </a:r>
          </a:p>
          <a:p>
            <a:endParaRPr lang="en-US" sz="1400" dirty="0">
              <a:latin typeface="Calibri" pitchFamily="34" charset="0"/>
              <a:cs typeface="Arial" charset="0"/>
            </a:endParaRPr>
          </a:p>
          <a:p>
            <a:r>
              <a:rPr lang="en-US" sz="1400" dirty="0">
                <a:latin typeface="Calibri" pitchFamily="34" charset="0"/>
                <a:cs typeface="Arial" charset="0"/>
              </a:rPr>
              <a:t>Equity &amp; Equity Related Instruments, Fixed Income Instruments, Cash &amp; Cash Equivalent</a:t>
            </a:r>
          </a:p>
          <a:p>
            <a:endParaRPr lang="en-US" sz="1400" dirty="0">
              <a:latin typeface="Calibri" pitchFamily="34" charset="0"/>
              <a:cs typeface="Arial" charset="0"/>
            </a:endParaRPr>
          </a:p>
          <a:p>
            <a:r>
              <a:rPr lang="en-US" sz="1400" dirty="0">
                <a:latin typeface="Calibri" pitchFamily="34" charset="0"/>
                <a:cs typeface="Arial" charset="0"/>
              </a:rPr>
              <a:t>BSE 500 TRI</a:t>
            </a:r>
          </a:p>
        </p:txBody>
      </p:sp>
      <p:sp>
        <p:nvSpPr>
          <p:cNvPr id="6" name="Rounded Rectangle 5"/>
          <p:cNvSpPr/>
          <p:nvPr/>
        </p:nvSpPr>
        <p:spPr bwMode="auto">
          <a:xfrm>
            <a:off x="628650" y="4819650"/>
            <a:ext cx="3886200" cy="1676400"/>
          </a:xfrm>
          <a:prstGeom prst="roundRect">
            <a:avLst>
              <a:gd name="adj" fmla="val 18281"/>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200" b="1" dirty="0">
                <a:latin typeface="Calibri" pitchFamily="34" charset="0"/>
              </a:rPr>
              <a:t>Benefits</a:t>
            </a:r>
          </a:p>
          <a:p>
            <a:pPr marL="171450" indent="-171450">
              <a:buFont typeface="Arial" panose="020B0604020202020204" pitchFamily="34" charset="0"/>
              <a:buChar char="•"/>
            </a:pPr>
            <a:r>
              <a:rPr lang="en-US" sz="1200" dirty="0">
                <a:latin typeface="Calibri" pitchFamily="34" charset="0"/>
                <a:cs typeface="Arial" charset="0"/>
              </a:rPr>
              <a:t>Dedicated Web Login for client to monitor portfolio.</a:t>
            </a:r>
          </a:p>
          <a:p>
            <a:pPr marL="171450" indent="-171450">
              <a:buFont typeface="Arial" panose="020B0604020202020204" pitchFamily="34" charset="0"/>
              <a:buChar char="•"/>
            </a:pPr>
            <a:r>
              <a:rPr lang="en-US" sz="1200" dirty="0">
                <a:latin typeface="Calibri" pitchFamily="34" charset="0"/>
                <a:cs typeface="Arial" charset="0"/>
              </a:rPr>
              <a:t>A relationship manager to cater to investment needs</a:t>
            </a:r>
          </a:p>
          <a:p>
            <a:pPr marL="171450" indent="-171450">
              <a:buFont typeface="Arial" panose="020B0604020202020204" pitchFamily="34" charset="0"/>
              <a:buChar char="•"/>
            </a:pPr>
            <a:r>
              <a:rPr lang="en-US" sz="1200" dirty="0">
                <a:latin typeface="Calibri" pitchFamily="34" charset="0"/>
                <a:cs typeface="Arial" charset="0"/>
              </a:rPr>
              <a:t>Constant monitoring of the portfolio</a:t>
            </a:r>
          </a:p>
          <a:p>
            <a:pPr marL="171450" indent="-171450">
              <a:buFont typeface="Arial" panose="020B0604020202020204" pitchFamily="34" charset="0"/>
              <a:buChar char="•"/>
            </a:pPr>
            <a:r>
              <a:rPr lang="en-US" sz="1200" dirty="0">
                <a:latin typeface="Calibri" pitchFamily="34" charset="0"/>
                <a:cs typeface="Arial" charset="0"/>
              </a:rPr>
              <a:t>Audited statement at year end for tax filing purpose.</a:t>
            </a:r>
            <a:endParaRPr lang="en-US" sz="1200" dirty="0">
              <a:latin typeface="Calibri" pitchFamily="34" charset="0"/>
            </a:endParaRPr>
          </a:p>
          <a:p>
            <a:r>
              <a:rPr lang="en-US" sz="1200" b="1" dirty="0">
                <a:latin typeface="Calibri" pitchFamily="34" charset="0"/>
              </a:rPr>
              <a:t>Support</a:t>
            </a:r>
          </a:p>
          <a:p>
            <a:pPr marL="171450" indent="-171450">
              <a:buFont typeface="Arial" panose="020B0604020202020204" pitchFamily="34" charset="0"/>
              <a:buChar char="•"/>
            </a:pPr>
            <a:r>
              <a:rPr lang="en-US" sz="1200" dirty="0">
                <a:latin typeface="Calibri" pitchFamily="34" charset="0"/>
                <a:cs typeface="Arial" charset="0"/>
              </a:rPr>
              <a:t>Back office customer service desk to address client queries</a:t>
            </a:r>
            <a:endParaRPr lang="en-US" sz="1200" dirty="0">
              <a:latin typeface="Calibri" pitchFamily="34" charset="0"/>
            </a:endParaRPr>
          </a:p>
          <a:p>
            <a:pPr marL="171450" indent="-171450">
              <a:buClr>
                <a:srgbClr val="000000"/>
              </a:buClr>
              <a:buSzPct val="100000"/>
              <a:buFont typeface="Arial" panose="020B0604020202020204" pitchFamily="34" charset="0"/>
              <a:buChar char="•"/>
            </a:pPr>
            <a:endParaRPr lang="en-US" sz="1200" dirty="0">
              <a:latin typeface="Arial Unicode MS" pitchFamily="34" charset="-128"/>
              <a:cs typeface="Arial" charset="0"/>
            </a:endParaRPr>
          </a:p>
        </p:txBody>
      </p:sp>
      <p:sp>
        <p:nvSpPr>
          <p:cNvPr id="7" name="Rounded Rectangle 6"/>
          <p:cNvSpPr/>
          <p:nvPr/>
        </p:nvSpPr>
        <p:spPr>
          <a:xfrm>
            <a:off x="3752850" y="1085850"/>
            <a:ext cx="4343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2000" b="1" dirty="0">
                <a:solidFill>
                  <a:schemeClr val="bg1"/>
                </a:solidFill>
                <a:latin typeface="Calibri" pitchFamily="34" charset="0"/>
              </a:rPr>
              <a:t>MNC Portfolio</a:t>
            </a:r>
          </a:p>
        </p:txBody>
      </p:sp>
      <p:sp>
        <p:nvSpPr>
          <p:cNvPr id="8" name="Rounded Rectangle 7"/>
          <p:cNvSpPr/>
          <p:nvPr/>
        </p:nvSpPr>
        <p:spPr>
          <a:xfrm>
            <a:off x="4819650" y="4562475"/>
            <a:ext cx="2057400" cy="381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Fees &amp; Charges</a:t>
            </a:r>
          </a:p>
        </p:txBody>
      </p:sp>
    </p:spTree>
    <p:extLst>
      <p:ext uri="{BB962C8B-B14F-4D97-AF65-F5344CB8AC3E}">
        <p14:creationId xmlns:p14="http://schemas.microsoft.com/office/powerpoint/2010/main" val="218490660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ounded Rectangle 2"/>
          <p:cNvSpPr/>
          <p:nvPr/>
        </p:nvSpPr>
        <p:spPr bwMode="auto">
          <a:xfrm>
            <a:off x="647700" y="3000375"/>
            <a:ext cx="5073478" cy="1295400"/>
          </a:xfrm>
          <a:prstGeom prst="roundRect">
            <a:avLst>
              <a:gd name="adj" fmla="val 9597"/>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dirty="0">
              <a:latin typeface="Calibri "/>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dirty="0">
                <a:latin typeface="Calibri "/>
                <a:cs typeface="Lucida Sans Unicode" pitchFamily="34" charset="0"/>
              </a:rPr>
              <a:t>PMS registered under               : Anand Rathi Advisors Ltd.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dirty="0">
                <a:latin typeface="Calibri "/>
                <a:cs typeface="Lucida Sans Unicode" pitchFamily="34" charset="0"/>
              </a:rPr>
              <a:t>PMS Registration Number       : INP000000282.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400" dirty="0">
                <a:latin typeface="Calibri "/>
                <a:cs typeface="Lucida Sans Unicode" pitchFamily="34" charset="0"/>
              </a:rPr>
              <a:t>Custodian                                    : Orbis Financial Corporation Ltd.</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400" dirty="0">
              <a:latin typeface="Calibri "/>
              <a:cs typeface="Lucida Sans Unicode" pitchFamily="34" charset="0"/>
            </a:endParaRPr>
          </a:p>
        </p:txBody>
      </p:sp>
      <p:sp>
        <p:nvSpPr>
          <p:cNvPr id="4" name="Rounded Rectangle 3"/>
          <p:cNvSpPr/>
          <p:nvPr/>
        </p:nvSpPr>
        <p:spPr bwMode="auto">
          <a:xfrm>
            <a:off x="647700" y="5591175"/>
            <a:ext cx="8755792" cy="91440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r>
              <a:rPr lang="en-US" sz="1600" b="1" dirty="0">
                <a:latin typeface="Calibri" pitchFamily="34" charset="0"/>
                <a:cs typeface="Arial" charset="0"/>
              </a:rPr>
              <a:t>OFFICIAL ADDRESS</a:t>
            </a:r>
            <a:r>
              <a:rPr lang="en-US" sz="1400" dirty="0">
                <a:latin typeface="Calibri" pitchFamily="34" charset="0"/>
              </a:rPr>
              <a:t>:  </a:t>
            </a:r>
            <a:r>
              <a:rPr lang="en-IN" sz="1400" dirty="0">
                <a:latin typeface="Calibri" pitchFamily="34" charset="0"/>
              </a:rPr>
              <a:t>10</a:t>
            </a:r>
            <a:r>
              <a:rPr lang="en-IN" sz="1400" baseline="30000" dirty="0">
                <a:latin typeface="Calibri" pitchFamily="34" charset="0"/>
              </a:rPr>
              <a:t>th</a:t>
            </a:r>
            <a:r>
              <a:rPr lang="en-IN" sz="1400" dirty="0">
                <a:latin typeface="Calibri" pitchFamily="34" charset="0"/>
              </a:rPr>
              <a:t> Floor, Express Zone - A Wing, Western Express Highway, </a:t>
            </a:r>
            <a:r>
              <a:rPr lang="en-IN" sz="1400" dirty="0" err="1">
                <a:latin typeface="Calibri" pitchFamily="34" charset="0"/>
              </a:rPr>
              <a:t>Malad</a:t>
            </a:r>
            <a:r>
              <a:rPr lang="en-IN" sz="1400" dirty="0">
                <a:latin typeface="Calibri" pitchFamily="34" charset="0"/>
              </a:rPr>
              <a:t> (East),</a:t>
            </a:r>
          </a:p>
          <a:p>
            <a:r>
              <a:rPr lang="en-IN" sz="1400" dirty="0">
                <a:latin typeface="Calibri" pitchFamily="34" charset="0"/>
              </a:rPr>
              <a:t>	                    Mumbai - 400063, India </a:t>
            </a:r>
            <a:endParaRPr lang="en-US" sz="1400" dirty="0">
              <a:latin typeface="Calibri" pitchFamily="34" charset="0"/>
            </a:endParaRPr>
          </a:p>
          <a:p>
            <a:r>
              <a:rPr lang="en-US" sz="1600" b="1" dirty="0">
                <a:latin typeface="Calibri" pitchFamily="34" charset="0"/>
                <a:cs typeface="Arial" charset="0"/>
              </a:rPr>
              <a:t>BOARD LINE            :</a:t>
            </a:r>
            <a:r>
              <a:rPr lang="en-US" sz="1600" dirty="0">
                <a:latin typeface="Calibri" pitchFamily="34" charset="0"/>
                <a:cs typeface="Arial" charset="0"/>
              </a:rPr>
              <a:t> </a:t>
            </a:r>
            <a:r>
              <a:rPr lang="en-US" sz="1400" dirty="0">
                <a:latin typeface="Calibri" pitchFamily="34" charset="0"/>
              </a:rPr>
              <a:t>+91 22 6281 7000</a:t>
            </a:r>
          </a:p>
        </p:txBody>
      </p:sp>
      <p:sp>
        <p:nvSpPr>
          <p:cNvPr id="5" name="Rounded Rectangle 4"/>
          <p:cNvSpPr/>
          <p:nvPr/>
        </p:nvSpPr>
        <p:spPr bwMode="auto">
          <a:xfrm>
            <a:off x="647700" y="1247775"/>
            <a:ext cx="8755792" cy="1447800"/>
          </a:xfrm>
          <a:prstGeom prst="roundRect">
            <a:avLst>
              <a:gd name="adj" fmla="val 11364"/>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endParaRPr lang="en-US" sz="1600" dirty="0">
              <a:cs typeface="Lucida Sans Unicode" pitchFamily="34" charset="0"/>
            </a:endParaRP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600" dirty="0">
                <a:cs typeface="Lucida Sans Unicode" pitchFamily="34" charset="0"/>
              </a:rPr>
              <a:t>All Investment are subject  to Market Risk. </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600" dirty="0">
                <a:cs typeface="Lucida Sans Unicode" pitchFamily="34" charset="0"/>
              </a:rPr>
              <a:t>Please read the risk factors before investing in the same.</a:t>
            </a:r>
          </a:p>
          <a:p>
            <a:pPr>
              <a:lnSpc>
                <a:spcPct val="93000"/>
              </a:lnSpc>
              <a:spcBef>
                <a:spcPts val="500"/>
              </a:spcBef>
              <a:buClr>
                <a:srgbClr val="000000"/>
              </a:buClr>
              <a:buSzPct val="100000"/>
              <a:buFont typeface="Times New Roman" pitchFamily="18" charset="0"/>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a:pPr>
            <a:r>
              <a:rPr lang="en-US" sz="1600" dirty="0">
                <a:cs typeface="Lucida Sans Unicode" pitchFamily="34" charset="0"/>
              </a:rPr>
              <a:t>Past Performance is not necessarily indicative of likely future performance</a:t>
            </a:r>
            <a:endParaRPr lang="en-US" sz="1600" dirty="0"/>
          </a:p>
        </p:txBody>
      </p:sp>
      <p:sp>
        <p:nvSpPr>
          <p:cNvPr id="6" name="Rounded Rectangle 5"/>
          <p:cNvSpPr/>
          <p:nvPr/>
        </p:nvSpPr>
        <p:spPr>
          <a:xfrm>
            <a:off x="800100" y="1019175"/>
            <a:ext cx="20574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Specific Disclaimer</a:t>
            </a:r>
          </a:p>
        </p:txBody>
      </p:sp>
      <p:sp>
        <p:nvSpPr>
          <p:cNvPr id="7" name="Rounded Rectangle 6"/>
          <p:cNvSpPr/>
          <p:nvPr/>
        </p:nvSpPr>
        <p:spPr>
          <a:xfrm>
            <a:off x="800100" y="2771775"/>
            <a:ext cx="2133600"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800" b="1" dirty="0">
                <a:solidFill>
                  <a:schemeClr val="bg1"/>
                </a:solidFill>
                <a:latin typeface="Calibri" pitchFamily="34" charset="0"/>
              </a:rPr>
              <a:t>Registration Details</a:t>
            </a:r>
          </a:p>
        </p:txBody>
      </p:sp>
      <p:sp>
        <p:nvSpPr>
          <p:cNvPr id="12" name="Rounded Rectangle 11"/>
          <p:cNvSpPr/>
          <p:nvPr/>
        </p:nvSpPr>
        <p:spPr bwMode="auto">
          <a:xfrm>
            <a:off x="635343" y="4574449"/>
            <a:ext cx="2286000" cy="86777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200" b="1" dirty="0">
                <a:latin typeface="Calibri" pitchFamily="34" charset="0"/>
                <a:cs typeface="Arial" charset="0"/>
              </a:rPr>
              <a:t>Name     :  </a:t>
            </a:r>
            <a:r>
              <a:rPr lang="en-US" sz="1200" dirty="0">
                <a:latin typeface="Calibri" pitchFamily="34" charset="0"/>
                <a:cs typeface="Arial" charset="0"/>
              </a:rPr>
              <a:t>Vinod Vaya</a:t>
            </a:r>
          </a:p>
          <a:p>
            <a:r>
              <a:rPr lang="en-US" sz="1200" b="1" dirty="0">
                <a:latin typeface="Calibri" pitchFamily="34" charset="0"/>
                <a:cs typeface="Arial" charset="0"/>
              </a:rPr>
              <a:t>Tel           :  </a:t>
            </a:r>
            <a:r>
              <a:rPr lang="en-US" sz="1200" dirty="0">
                <a:latin typeface="Calibri" pitchFamily="34" charset="0"/>
                <a:cs typeface="Arial" charset="0"/>
              </a:rPr>
              <a:t>022 - 6281 3851</a:t>
            </a:r>
          </a:p>
          <a:p>
            <a:r>
              <a:rPr lang="en-US" sz="1200" b="1" dirty="0">
                <a:latin typeface="Calibri" pitchFamily="34" charset="0"/>
                <a:cs typeface="Arial" charset="0"/>
              </a:rPr>
              <a:t>Email ID :  </a:t>
            </a:r>
            <a:r>
              <a:rPr lang="en-US" sz="1200" dirty="0">
                <a:latin typeface="Calibri" pitchFamily="34" charset="0"/>
                <a:cs typeface="Arial" charset="0"/>
              </a:rPr>
              <a:t>vinodvaya@rathi.com</a:t>
            </a:r>
            <a:endParaRPr lang="en-US" sz="1200" kern="0" dirty="0">
              <a:latin typeface="Calibri" pitchFamily="34" charset="0"/>
              <a:cs typeface="Arial" charset="0"/>
            </a:endParaRPr>
          </a:p>
        </p:txBody>
      </p:sp>
      <p:sp>
        <p:nvSpPr>
          <p:cNvPr id="13" name="Rounded Rectangle 12"/>
          <p:cNvSpPr/>
          <p:nvPr/>
        </p:nvSpPr>
        <p:spPr>
          <a:xfrm>
            <a:off x="684770" y="4429431"/>
            <a:ext cx="1782464"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Product Support</a:t>
            </a:r>
          </a:p>
        </p:txBody>
      </p:sp>
      <p:sp>
        <p:nvSpPr>
          <p:cNvPr id="14" name="Rounded Rectangle 13"/>
          <p:cNvSpPr/>
          <p:nvPr/>
        </p:nvSpPr>
        <p:spPr bwMode="auto">
          <a:xfrm>
            <a:off x="2974887" y="4574449"/>
            <a:ext cx="2746291" cy="86777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200" b="1" dirty="0">
                <a:latin typeface="Calibri" pitchFamily="34" charset="0"/>
                <a:cs typeface="Arial" charset="0"/>
              </a:rPr>
              <a:t>Name     :   </a:t>
            </a:r>
            <a:r>
              <a:rPr lang="en-US" sz="1200" dirty="0">
                <a:latin typeface="Calibri" pitchFamily="34" charset="0"/>
                <a:cs typeface="Arial" charset="0"/>
              </a:rPr>
              <a:t>Manan / Sourabh </a:t>
            </a:r>
          </a:p>
          <a:p>
            <a:r>
              <a:rPr lang="en-US" sz="1200" b="1" dirty="0">
                <a:latin typeface="Calibri" pitchFamily="34" charset="0"/>
                <a:cs typeface="Arial" charset="0"/>
              </a:rPr>
              <a:t>Tel           :  </a:t>
            </a:r>
            <a:r>
              <a:rPr lang="en-US" sz="1200" dirty="0">
                <a:latin typeface="Calibri" pitchFamily="34" charset="0"/>
                <a:cs typeface="Arial" charset="0"/>
              </a:rPr>
              <a:t>022 – 6281 1556</a:t>
            </a:r>
          </a:p>
          <a:p>
            <a:r>
              <a:rPr lang="en-US" sz="1200" b="1" dirty="0">
                <a:latin typeface="Calibri" pitchFamily="34" charset="0"/>
                <a:cs typeface="Arial" charset="0"/>
              </a:rPr>
              <a:t>Email ID :  </a:t>
            </a:r>
            <a:r>
              <a:rPr lang="en-US" sz="1200" dirty="0">
                <a:latin typeface="Calibri" pitchFamily="34" charset="0"/>
                <a:cs typeface="Arial" charset="0"/>
              </a:rPr>
              <a:t>pmsdesk@rathi.com</a:t>
            </a:r>
          </a:p>
        </p:txBody>
      </p:sp>
      <p:sp>
        <p:nvSpPr>
          <p:cNvPr id="15" name="Rounded Rectangle 14"/>
          <p:cNvSpPr/>
          <p:nvPr/>
        </p:nvSpPr>
        <p:spPr>
          <a:xfrm>
            <a:off x="3052489" y="4429431"/>
            <a:ext cx="2087922"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1600" b="1" dirty="0">
                <a:solidFill>
                  <a:schemeClr val="bg1"/>
                </a:solidFill>
                <a:latin typeface="Calibri" pitchFamily="34" charset="0"/>
              </a:rPr>
              <a:t>Back Office Support</a:t>
            </a:r>
          </a:p>
        </p:txBody>
      </p:sp>
      <p:sp>
        <p:nvSpPr>
          <p:cNvPr id="16" name="Rounded Rectangle 15"/>
          <p:cNvSpPr/>
          <p:nvPr/>
        </p:nvSpPr>
        <p:spPr bwMode="auto">
          <a:xfrm>
            <a:off x="5774722" y="4591989"/>
            <a:ext cx="3628770" cy="867770"/>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200" b="1" dirty="0">
                <a:latin typeface="Calibri" pitchFamily="34" charset="0"/>
                <a:cs typeface="Arial" charset="0"/>
              </a:rPr>
              <a:t>Visit Our Website: </a:t>
            </a:r>
            <a:r>
              <a:rPr lang="en-US" sz="1200" dirty="0">
                <a:solidFill>
                  <a:schemeClr val="tx1">
                    <a:lumMod val="95000"/>
                    <a:lumOff val="5000"/>
                  </a:schemeClr>
                </a:solidFill>
                <a:latin typeface="Calibri" pitchFamily="34" charset="0"/>
                <a:cs typeface="Arial" charset="0"/>
                <a:hlinkClick r:id="rId2"/>
              </a:rPr>
              <a:t>https://www.anandrathipms.com</a:t>
            </a:r>
            <a:endParaRPr lang="en-US" sz="1200" dirty="0">
              <a:solidFill>
                <a:schemeClr val="tx1">
                  <a:lumMod val="95000"/>
                  <a:lumOff val="5000"/>
                </a:schemeClr>
              </a:solidFill>
              <a:latin typeface="Calibri" pitchFamily="34" charset="0"/>
              <a:cs typeface="Arial" charset="0"/>
            </a:endParaRPr>
          </a:p>
          <a:p>
            <a:r>
              <a:rPr lang="en-US" sz="1200" b="1" kern="0" dirty="0">
                <a:latin typeface="Calibri" pitchFamily="34" charset="0"/>
                <a:cs typeface="Arial" charset="0"/>
              </a:rPr>
              <a:t>Click here for</a:t>
            </a:r>
            <a:r>
              <a:rPr lang="en-US" sz="1200" kern="0" dirty="0">
                <a:latin typeface="Calibri" pitchFamily="34" charset="0"/>
                <a:cs typeface="Arial" charset="0"/>
              </a:rPr>
              <a:t> </a:t>
            </a:r>
            <a:r>
              <a:rPr lang="en-IN" sz="1200" dirty="0">
                <a:hlinkClick r:id="rId3"/>
              </a:rPr>
              <a:t>Disclosure Document</a:t>
            </a:r>
            <a:endParaRPr lang="en-US" sz="1200" dirty="0">
              <a:solidFill>
                <a:srgbClr val="BD9B60"/>
              </a:solidFill>
              <a:latin typeface="Calibri" pitchFamily="34" charset="0"/>
              <a:cs typeface="Arial" charset="0"/>
            </a:endParaRPr>
          </a:p>
        </p:txBody>
      </p:sp>
      <p:sp>
        <p:nvSpPr>
          <p:cNvPr id="17" name="Rounded Rectangle 16"/>
          <p:cNvSpPr/>
          <p:nvPr/>
        </p:nvSpPr>
        <p:spPr>
          <a:xfrm>
            <a:off x="5836877" y="4429429"/>
            <a:ext cx="2182658"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More Information</a:t>
            </a:r>
          </a:p>
        </p:txBody>
      </p:sp>
      <p:sp>
        <p:nvSpPr>
          <p:cNvPr id="18" name="Rounded Rectangle 17"/>
          <p:cNvSpPr/>
          <p:nvPr/>
        </p:nvSpPr>
        <p:spPr bwMode="auto">
          <a:xfrm>
            <a:off x="5873578" y="2934333"/>
            <a:ext cx="3529914" cy="1361441"/>
          </a:xfrm>
          <a:prstGeom prst="roundRect">
            <a:avLst/>
          </a:prstGeom>
          <a:noFill/>
          <a:ln w="9525" cap="flat" cmpd="sng" algn="ctr">
            <a:solidFill>
              <a:srgbClr val="FFAC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endParaRPr lang="en-US" sz="1200" dirty="0">
              <a:latin typeface="Calibri" pitchFamily="34" charset="0"/>
              <a:cs typeface="Arial" charset="0"/>
            </a:endParaRPr>
          </a:p>
          <a:p>
            <a:r>
              <a:rPr lang="en-US" sz="1400" b="1" dirty="0">
                <a:latin typeface="Calibri" pitchFamily="34" charset="0"/>
                <a:cs typeface="Arial" charset="0"/>
              </a:rPr>
              <a:t>To invest directly into our PMS, please:</a:t>
            </a:r>
          </a:p>
          <a:p>
            <a:r>
              <a:rPr lang="en-US" sz="1300" b="1" dirty="0">
                <a:latin typeface="Calibri" pitchFamily="34" charset="0"/>
                <a:cs typeface="Arial" charset="0"/>
              </a:rPr>
              <a:t>Mail:</a:t>
            </a:r>
            <a:r>
              <a:rPr lang="en-US" sz="1300" dirty="0">
                <a:latin typeface="Calibri" pitchFamily="34" charset="0"/>
                <a:cs typeface="Arial" charset="0"/>
              </a:rPr>
              <a:t> </a:t>
            </a:r>
            <a:r>
              <a:rPr lang="en-US" sz="1300" dirty="0">
                <a:latin typeface="Calibri" pitchFamily="34" charset="0"/>
                <a:cs typeface="Arial" charset="0"/>
                <a:hlinkClick r:id="rId4"/>
              </a:rPr>
              <a:t>pmsdesk@rathi.com</a:t>
            </a:r>
            <a:endParaRPr lang="en-US" sz="1300" dirty="0">
              <a:latin typeface="Calibri" pitchFamily="34" charset="0"/>
              <a:cs typeface="Arial" charset="0"/>
            </a:endParaRPr>
          </a:p>
          <a:p>
            <a:r>
              <a:rPr lang="en-US" sz="1300" b="1" dirty="0">
                <a:latin typeface="Calibri" pitchFamily="34" charset="0"/>
                <a:cs typeface="Arial" charset="0"/>
              </a:rPr>
              <a:t>Contact:</a:t>
            </a:r>
            <a:r>
              <a:rPr lang="en-US" sz="1300" dirty="0">
                <a:latin typeface="Calibri" pitchFamily="34" charset="0"/>
                <a:cs typeface="Arial" charset="0"/>
              </a:rPr>
              <a:t> 022-62813851, 52</a:t>
            </a:r>
          </a:p>
          <a:p>
            <a:r>
              <a:rPr lang="en-US" sz="1300" b="1" dirty="0">
                <a:latin typeface="Calibri" pitchFamily="34" charset="0"/>
                <a:cs typeface="Arial" charset="0"/>
              </a:rPr>
              <a:t>Or click here: </a:t>
            </a:r>
            <a:r>
              <a:rPr lang="en-US" sz="1200" dirty="0">
                <a:latin typeface="Calibri" pitchFamily="34" charset="0"/>
                <a:cs typeface="Arial" charset="0"/>
                <a:hlinkClick r:id="rId5"/>
              </a:rPr>
              <a:t>https://www.anandrathipms.com/contact-us.php</a:t>
            </a:r>
            <a:r>
              <a:rPr lang="en-US" sz="1200" dirty="0">
                <a:latin typeface="Calibri" pitchFamily="34" charset="0"/>
                <a:cs typeface="Arial" charset="0"/>
              </a:rPr>
              <a:t> </a:t>
            </a:r>
            <a:endParaRPr lang="en-US" sz="1100" dirty="0">
              <a:latin typeface="Calibri" pitchFamily="34" charset="0"/>
              <a:cs typeface="Arial" charset="0"/>
            </a:endParaRPr>
          </a:p>
        </p:txBody>
      </p:sp>
      <p:sp>
        <p:nvSpPr>
          <p:cNvPr id="19" name="Rounded Rectangle 18"/>
          <p:cNvSpPr/>
          <p:nvPr/>
        </p:nvSpPr>
        <p:spPr>
          <a:xfrm>
            <a:off x="5935733" y="2771774"/>
            <a:ext cx="2182658" cy="360000"/>
          </a:xfrm>
          <a:prstGeom prst="roundRect">
            <a:avLst>
              <a:gd name="adj" fmla="val 50000"/>
            </a:avLst>
          </a:prstGeom>
          <a:solidFill>
            <a:srgbClr val="576433"/>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lvl1pPr marL="0" indent="0">
              <a:defRPr sz="1100">
                <a:solidFill>
                  <a:schemeClr val="lt1"/>
                </a:solidFill>
                <a:latin typeface="+mn-lt"/>
                <a:ea typeface="+mn-ea"/>
                <a:cs typeface="+mn-cs"/>
              </a:defRPr>
            </a:lvl1pPr>
            <a:lvl2pPr marL="457200" indent="0">
              <a:defRPr sz="1100">
                <a:solidFill>
                  <a:schemeClr val="lt1"/>
                </a:solidFill>
                <a:latin typeface="+mn-lt"/>
                <a:ea typeface="+mn-ea"/>
                <a:cs typeface="+mn-cs"/>
              </a:defRPr>
            </a:lvl2pPr>
            <a:lvl3pPr marL="914400" indent="0">
              <a:defRPr sz="1100">
                <a:solidFill>
                  <a:schemeClr val="lt1"/>
                </a:solidFill>
                <a:latin typeface="+mn-lt"/>
                <a:ea typeface="+mn-ea"/>
                <a:cs typeface="+mn-cs"/>
              </a:defRPr>
            </a:lvl3pPr>
            <a:lvl4pPr marL="1371600" indent="0">
              <a:defRPr sz="1100">
                <a:solidFill>
                  <a:schemeClr val="lt1"/>
                </a:solidFill>
                <a:latin typeface="+mn-lt"/>
                <a:ea typeface="+mn-ea"/>
                <a:cs typeface="+mn-cs"/>
              </a:defRPr>
            </a:lvl4pPr>
            <a:lvl5pPr marL="1828800" indent="0">
              <a:defRPr sz="1100">
                <a:solidFill>
                  <a:schemeClr val="lt1"/>
                </a:solidFill>
                <a:latin typeface="+mn-lt"/>
                <a:ea typeface="+mn-ea"/>
                <a:cs typeface="+mn-cs"/>
              </a:defRPr>
            </a:lvl5pPr>
            <a:lvl6pPr marL="2286000" indent="0">
              <a:defRPr sz="1100">
                <a:solidFill>
                  <a:schemeClr val="lt1"/>
                </a:solidFill>
                <a:latin typeface="+mn-lt"/>
                <a:ea typeface="+mn-ea"/>
                <a:cs typeface="+mn-cs"/>
              </a:defRPr>
            </a:lvl6pPr>
            <a:lvl7pPr marL="2743200" indent="0">
              <a:defRPr sz="1100">
                <a:solidFill>
                  <a:schemeClr val="lt1"/>
                </a:solidFill>
                <a:latin typeface="+mn-lt"/>
                <a:ea typeface="+mn-ea"/>
                <a:cs typeface="+mn-cs"/>
              </a:defRPr>
            </a:lvl7pPr>
            <a:lvl8pPr marL="3200400" indent="0">
              <a:defRPr sz="1100">
                <a:solidFill>
                  <a:schemeClr val="lt1"/>
                </a:solidFill>
                <a:latin typeface="+mn-lt"/>
                <a:ea typeface="+mn-ea"/>
                <a:cs typeface="+mn-cs"/>
              </a:defRPr>
            </a:lvl8pPr>
            <a:lvl9pPr marL="3657600" indent="0">
              <a:defRPr sz="1100">
                <a:solidFill>
                  <a:schemeClr val="lt1"/>
                </a:solidFill>
                <a:latin typeface="+mn-lt"/>
                <a:ea typeface="+mn-ea"/>
                <a:cs typeface="+mn-cs"/>
              </a:defRPr>
            </a:lvl9pPr>
          </a:lstStyle>
          <a:p>
            <a:pPr algn="ctr"/>
            <a:r>
              <a:rPr lang="en-US" sz="1600" b="1" dirty="0">
                <a:solidFill>
                  <a:schemeClr val="bg1"/>
                </a:solidFill>
                <a:latin typeface="Calibri" pitchFamily="34" charset="0"/>
              </a:rPr>
              <a:t>Direct On-Boarding</a:t>
            </a:r>
          </a:p>
        </p:txBody>
      </p:sp>
    </p:spTree>
    <p:extLst>
      <p:ext uri="{BB962C8B-B14F-4D97-AF65-F5344CB8AC3E}">
        <p14:creationId xmlns:p14="http://schemas.microsoft.com/office/powerpoint/2010/main" val="250080272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0"/>
            <a:ext cx="9906000" cy="6858000"/>
          </a:xfrm>
          <a:prstGeom prst="rect">
            <a:avLst/>
          </a:prstGeom>
        </p:spPr>
      </p:pic>
      <p:sp>
        <p:nvSpPr>
          <p:cNvPr id="2" name="Title 1"/>
          <p:cNvSpPr>
            <a:spLocks noGrp="1"/>
          </p:cNvSpPr>
          <p:nvPr>
            <p:ph type="ctrTitle"/>
          </p:nvPr>
        </p:nvSpPr>
        <p:spPr>
          <a:xfrm>
            <a:off x="3643956" y="608140"/>
            <a:ext cx="2618088" cy="393399"/>
          </a:xfrm>
        </p:spPr>
        <p:txBody>
          <a:bodyPr>
            <a:noAutofit/>
          </a:bodyPr>
          <a:lstStyle/>
          <a:p>
            <a:pPr algn="l"/>
            <a:r>
              <a:rPr lang="en-IN" sz="4000" b="1" dirty="0">
                <a:solidFill>
                  <a:srgbClr val="7C5A1D"/>
                </a:solidFill>
              </a:rPr>
              <a:t>THANK YOU</a:t>
            </a:r>
          </a:p>
        </p:txBody>
      </p:sp>
      <p:pic>
        <p:nvPicPr>
          <p:cNvPr id="3" name="Picture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7518" y="1821798"/>
            <a:ext cx="2919984" cy="914400"/>
          </a:xfrm>
          <a:prstGeom prst="rect">
            <a:avLst/>
          </a:prstGeom>
        </p:spPr>
      </p:pic>
      <p:sp>
        <p:nvSpPr>
          <p:cNvPr id="5" name="Rectangle 4"/>
          <p:cNvSpPr/>
          <p:nvPr/>
        </p:nvSpPr>
        <p:spPr>
          <a:xfrm>
            <a:off x="483973" y="4087656"/>
            <a:ext cx="8938054" cy="2492990"/>
          </a:xfrm>
          <a:prstGeom prst="rect">
            <a:avLst/>
          </a:prstGeom>
        </p:spPr>
        <p:txBody>
          <a:bodyPr wrap="square">
            <a:spAutoFit/>
          </a:bodyPr>
          <a:lstStyle/>
          <a:p>
            <a:pPr algn="just"/>
            <a:r>
              <a:rPr lang="en-IN" sz="1200" dirty="0">
                <a:solidFill>
                  <a:schemeClr val="bg1"/>
                </a:solidFill>
              </a:rPr>
              <a:t>Disclaimer:-This presentation has been issued by </a:t>
            </a:r>
            <a:r>
              <a:rPr lang="en-IN" sz="1200" dirty="0" err="1">
                <a:solidFill>
                  <a:schemeClr val="bg1"/>
                </a:solidFill>
              </a:rPr>
              <a:t>Anand</a:t>
            </a:r>
            <a:r>
              <a:rPr lang="en-IN" sz="1200" dirty="0">
                <a:solidFill>
                  <a:schemeClr val="bg1"/>
                </a:solidFill>
              </a:rPr>
              <a:t> </a:t>
            </a:r>
            <a:r>
              <a:rPr lang="en-IN" sz="1200" dirty="0" err="1">
                <a:solidFill>
                  <a:schemeClr val="bg1"/>
                </a:solidFill>
              </a:rPr>
              <a:t>Rathi</a:t>
            </a:r>
            <a:r>
              <a:rPr lang="en-IN" sz="1200" dirty="0">
                <a:solidFill>
                  <a:schemeClr val="bg1"/>
                </a:solidFill>
              </a:rPr>
              <a:t> Advisors Limited (ARAL), which is regulated by SEBI. Neither the information nor any opinion expressed constitutes an offer, or an invitation to make an offer, to buy or sell any securities or any options, futures or other derivatives related to such securities ("related investments"). ARAL and its affiliates may trade for their own accounts as market maker / jobber and/or arbitrageur in any securities of this issuer(s) or in related investments, and may be on the opposite side of public orders. ARAL, its affiliates, directors, officers, and employees may have a long or short position in any securities of this issuer(s) or in related investments. ARAL or its affiliates may from time to time perform investment banking or other services for, or solicit investment banking or other business from, any entity mentioned in this report. This presentation is prepared for private circulation. It does not have regard to the specific investment objectives, financial situation and the particular needs of any specific person who may receive this report. Investors should seek financial advice regarding the appropriateness of investing in any securities or investment strategies discussed or recommended in this report and should understand that statements regarding future prospects may not be realized. Investors should note that income from such securities, if any, may fluctuate and that each security's price or value may rise or fall. Past performance is not necessarily a guide to future performance. Foreign currency rates of exchange may adversely affect the value, price or income of any security or related investment mentioned in this report.</a:t>
            </a:r>
          </a:p>
        </p:txBody>
      </p:sp>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199656" y="1829603"/>
            <a:ext cx="2911093" cy="906595"/>
          </a:xfrm>
          <a:prstGeom prst="rect">
            <a:avLst/>
          </a:prstGeom>
        </p:spPr>
      </p:pic>
    </p:spTree>
    <p:extLst>
      <p:ext uri="{BB962C8B-B14F-4D97-AF65-F5344CB8AC3E}">
        <p14:creationId xmlns:p14="http://schemas.microsoft.com/office/powerpoint/2010/main" val="2056995143"/>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3855</TotalTime>
  <Words>3174</Words>
  <Application>Microsoft Office PowerPoint</Application>
  <PresentationFormat>A4 Paper (210x297 mm)</PresentationFormat>
  <Paragraphs>449</Paragraphs>
  <Slides>28</Slides>
  <Notes>0</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28</vt:i4>
      </vt:variant>
    </vt:vector>
  </HeadingPairs>
  <TitlesOfParts>
    <vt:vector size="38" baseType="lpstr">
      <vt:lpstr>Arial Unicode MS</vt:lpstr>
      <vt:lpstr>Arial</vt:lpstr>
      <vt:lpstr>Arial Rounded MT Bold</vt:lpstr>
      <vt:lpstr>Calibri</vt:lpstr>
      <vt:lpstr>Calibri </vt:lpstr>
      <vt:lpstr>Calibri Light</vt:lpstr>
      <vt:lpstr>Lucida Sans Unicode</vt:lpstr>
      <vt:lpstr>Times New Roman</vt:lpstr>
      <vt:lpstr>Wingdings</vt:lpstr>
      <vt:lpstr>Office Theme</vt:lpstr>
      <vt:lpstr>September, 2026</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THANK YOU</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of Presentation</dc:title>
  <dc:creator>Microsoft account</dc:creator>
  <cp:lastModifiedBy>Tejashvi Bhanjan</cp:lastModifiedBy>
  <cp:revision>432</cp:revision>
  <dcterms:created xsi:type="dcterms:W3CDTF">2021-04-14T16:58:35Z</dcterms:created>
  <dcterms:modified xsi:type="dcterms:W3CDTF">2026-10-06T09:30:11Z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2023-04-04T05:33:48Z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8c992cc7-c498-4831-8453-de3f4a9f1c63</vt:lpwstr>
  </property>
  <property fmtid="{D5CDD505-2E9C-101B-9397-08002B2CF9AE}" pid="7" name="MSIP_Label_defa4170-0d19-0005-0004-bc88714345d2_ActionId">
    <vt:lpwstr>44136f53-6e00-4dc5-8fe3-1f53457a3ee4</vt:lpwstr>
  </property>
  <property fmtid="{D5CDD505-2E9C-101B-9397-08002B2CF9AE}" pid="8" name="MSIP_Label_defa4170-0d19-0005-0004-bc88714345d2_ContentBits">
    <vt:lpwstr>0</vt:lpwstr>
  </property>
</Properties>
</file>